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4"/>
  </p:handoutMasterIdLst>
  <p:sldIdLst>
    <p:sldId id="871" r:id="rId3"/>
    <p:sldId id="982" r:id="rId5"/>
    <p:sldId id="873" r:id="rId6"/>
    <p:sldId id="874" r:id="rId7"/>
    <p:sldId id="875" r:id="rId8"/>
    <p:sldId id="860" r:id="rId9"/>
    <p:sldId id="854" r:id="rId10"/>
    <p:sldId id="876" r:id="rId11"/>
    <p:sldId id="877" r:id="rId12"/>
    <p:sldId id="878" r:id="rId13"/>
    <p:sldId id="862" r:id="rId14"/>
    <p:sldId id="955" r:id="rId15"/>
    <p:sldId id="956" r:id="rId16"/>
    <p:sldId id="957" r:id="rId17"/>
    <p:sldId id="958" r:id="rId18"/>
    <p:sldId id="863" r:id="rId19"/>
    <p:sldId id="864" r:id="rId20"/>
    <p:sldId id="879" r:id="rId21"/>
    <p:sldId id="880" r:id="rId22"/>
    <p:sldId id="882" r:id="rId23"/>
    <p:sldId id="959" r:id="rId24"/>
    <p:sldId id="960" r:id="rId25"/>
    <p:sldId id="961" r:id="rId26"/>
    <p:sldId id="962" r:id="rId27"/>
    <p:sldId id="963" r:id="rId28"/>
    <p:sldId id="964" r:id="rId29"/>
    <p:sldId id="883" r:id="rId30"/>
    <p:sldId id="965" r:id="rId31"/>
    <p:sldId id="966" r:id="rId32"/>
    <p:sldId id="865" r:id="rId33"/>
    <p:sldId id="866" r:id="rId34"/>
    <p:sldId id="885" r:id="rId35"/>
    <p:sldId id="886" r:id="rId36"/>
    <p:sldId id="967" r:id="rId37"/>
    <p:sldId id="887" r:id="rId38"/>
    <p:sldId id="888" r:id="rId39"/>
    <p:sldId id="889" r:id="rId40"/>
    <p:sldId id="968" r:id="rId41"/>
    <p:sldId id="867" r:id="rId42"/>
    <p:sldId id="890" r:id="rId43"/>
    <p:sldId id="891" r:id="rId44"/>
    <p:sldId id="897" r:id="rId45"/>
    <p:sldId id="898" r:id="rId46"/>
    <p:sldId id="969" r:id="rId47"/>
    <p:sldId id="970" r:id="rId48"/>
    <p:sldId id="971" r:id="rId49"/>
    <p:sldId id="919" r:id="rId50"/>
    <p:sldId id="916" r:id="rId51"/>
    <p:sldId id="917" r:id="rId52"/>
    <p:sldId id="918" r:id="rId53"/>
    <p:sldId id="920" r:id="rId54"/>
    <p:sldId id="921" r:id="rId55"/>
    <p:sldId id="922" r:id="rId56"/>
    <p:sldId id="972" r:id="rId57"/>
    <p:sldId id="923" r:id="rId58"/>
    <p:sldId id="924" r:id="rId59"/>
    <p:sldId id="973" r:id="rId60"/>
    <p:sldId id="925" r:id="rId61"/>
    <p:sldId id="974" r:id="rId62"/>
    <p:sldId id="975" r:id="rId63"/>
    <p:sldId id="926" r:id="rId64"/>
    <p:sldId id="911" r:id="rId65"/>
    <p:sldId id="977" r:id="rId66"/>
    <p:sldId id="928" r:id="rId67"/>
    <p:sldId id="929" r:id="rId68"/>
    <p:sldId id="932" r:id="rId69"/>
    <p:sldId id="933" r:id="rId70"/>
    <p:sldId id="978" r:id="rId71"/>
    <p:sldId id="953" r:id="rId72"/>
    <p:sldId id="979" r:id="rId73"/>
    <p:sldId id="954" r:id="rId74"/>
    <p:sldId id="980" r:id="rId75"/>
    <p:sldId id="981" r:id="rId76"/>
    <p:sldId id="983" r:id="rId77"/>
    <p:sldId id="984" r:id="rId78"/>
    <p:sldId id="985" r:id="rId79"/>
    <p:sldId id="986" r:id="rId80"/>
    <p:sldId id="987" r:id="rId81"/>
    <p:sldId id="989" r:id="rId82"/>
    <p:sldId id="853" r:id="rId83"/>
  </p:sldIdLst>
  <p:sldSz cx="12196445"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215C6C"/>
    <a:srgbClr val="006BBC"/>
    <a:srgbClr val="EAEAEA"/>
    <a:srgbClr val="DDDDDD"/>
    <a:srgbClr val="0DC2D5"/>
    <a:srgbClr val="17DCF1"/>
    <a:srgbClr val="12D0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49635" autoAdjust="0"/>
  </p:normalViewPr>
  <p:slideViewPr>
    <p:cSldViewPr snapToObjects="1">
      <p:cViewPr varScale="1">
        <p:scale>
          <a:sx n="76" d="100"/>
          <a:sy n="76" d="100"/>
        </p:scale>
        <p:origin x="378" y="54"/>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handoutMaster" Target="handoutMasters/handoutMaster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 typeface="Arial" panose="020B0604020202020204" pitchFamily="34" charset="0"/>
              <a:buNone/>
              <a:defRPr sz="1200" smtClean="0"/>
            </a:lvl1pPr>
          </a:lstStyle>
          <a:p>
            <a:pPr>
              <a:defRPr/>
            </a:pPr>
            <a:fld id="{B2561BF5-BEB7-4005-B8FD-215901AF7EE5}"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0" hangingPunct="0">
              <a:buFont typeface="Arial" panose="020B0604020202020204" pitchFamily="34" charset="0"/>
              <a:buNone/>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0" hangingPunct="0">
              <a:buFont typeface="Arial" panose="020B0604020202020204" pitchFamily="34" charset="0"/>
              <a:buNone/>
              <a:defRPr sz="1200"/>
            </a:lvl1pPr>
          </a:lstStyle>
          <a:p>
            <a:pPr>
              <a:defRPr/>
            </a:pPr>
            <a:fld id="{93FD7E3C-14E0-4A75-84C1-B413A2E8F847}" type="datetimeFigureOut">
              <a:rPr lang="zh-CN" altLang="en-US"/>
            </a:fld>
            <a:endParaRPr lang="en-US"/>
          </a:p>
        </p:txBody>
      </p:sp>
      <p:sp>
        <p:nvSpPr>
          <p:cNvPr id="1946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0" hangingPunct="0">
              <a:buFont typeface="Arial" panose="020B0604020202020204" pitchFamily="34" charset="0"/>
              <a:buNone/>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0" hangingPunct="0">
              <a:buFont typeface="Arial" panose="020B0604020202020204" pitchFamily="34" charset="0"/>
              <a:buNone/>
              <a:defRPr sz="1200"/>
            </a:lvl1pPr>
          </a:lstStyle>
          <a:p>
            <a:pPr>
              <a:defRPr/>
            </a:pPr>
            <a:fld id="{DF7B546C-AF4A-4AF7-A4F4-304D87EF9836}"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a:xfrm>
            <a:off x="381000" y="685800"/>
            <a:ext cx="6096000" cy="3429000"/>
          </a:xfrm>
        </p:spPr>
      </p:sp>
      <p:sp>
        <p:nvSpPr>
          <p:cNvPr id="22530" name="备注占位符 2"/>
          <p:cNvSpPr>
            <a:spLocks noGrp="1"/>
          </p:cNvSpPr>
          <p:nvPr>
            <p:ph type="body" idx="1"/>
          </p:nvPr>
        </p:nvSpPr>
        <p:spPr>
          <a:noFill/>
        </p:spPr>
        <p:txBody>
          <a:bodyPr/>
          <a:lstStyle/>
          <a:p>
            <a:endParaRPr lang="zh-CN" altLang="en-US"/>
          </a:p>
        </p:txBody>
      </p:sp>
      <p:sp>
        <p:nvSpPr>
          <p:cNvPr id="22531" name="灯片编号占位符 3"/>
          <p:cNvSpPr>
            <a:spLocks noGrp="1"/>
          </p:cNvSpPr>
          <p:nvPr>
            <p:ph type="sldNum" sz="quarter" idx="5"/>
          </p:nvPr>
        </p:nvSpPr>
        <p:spPr>
          <a:noFill/>
          <a:ln>
            <a:miter lim="800000"/>
          </a:ln>
        </p:spPr>
        <p:txBody>
          <a:bodyPr/>
          <a:lstStyle/>
          <a:p>
            <a:fld id="{5DD2494C-D95E-42B7-B665-0987CFBF4F1C}" type="slidenum">
              <a:rPr lang="zh-CN" altLang="en-US"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a:xfrm>
            <a:off x="381000" y="685800"/>
            <a:ext cx="6096000" cy="3429000"/>
          </a:xfrm>
        </p:spPr>
      </p:sp>
      <p:sp>
        <p:nvSpPr>
          <p:cNvPr id="40962" name="备注占位符 2"/>
          <p:cNvSpPr>
            <a:spLocks noGrp="1"/>
          </p:cNvSpPr>
          <p:nvPr>
            <p:ph type="body" idx="1"/>
          </p:nvPr>
        </p:nvSpPr>
        <p:spPr>
          <a:noFill/>
        </p:spPr>
        <p:txBody>
          <a:bodyPr/>
          <a:lstStyle/>
          <a:p>
            <a:endParaRPr lang="zh-CN" altLang="en-US"/>
          </a:p>
        </p:txBody>
      </p:sp>
      <p:sp>
        <p:nvSpPr>
          <p:cNvPr id="40963" name="灯片编号占位符 3"/>
          <p:cNvSpPr>
            <a:spLocks noGrp="1"/>
          </p:cNvSpPr>
          <p:nvPr>
            <p:ph type="sldNum" sz="quarter" idx="5"/>
          </p:nvPr>
        </p:nvSpPr>
        <p:spPr>
          <a:noFill/>
          <a:ln>
            <a:miter lim="800000"/>
          </a:ln>
        </p:spPr>
        <p:txBody>
          <a:bodyPr/>
          <a:lstStyle/>
          <a:p>
            <a:fld id="{273902DA-78E0-4138-963A-D21F899868B9}"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a:xfrm>
            <a:off x="381000" y="685800"/>
            <a:ext cx="6096000" cy="3429000"/>
          </a:xfrm>
        </p:spPr>
      </p:sp>
      <p:sp>
        <p:nvSpPr>
          <p:cNvPr id="43010" name="备注占位符 2"/>
          <p:cNvSpPr>
            <a:spLocks noGrp="1"/>
          </p:cNvSpPr>
          <p:nvPr>
            <p:ph type="body" idx="1"/>
          </p:nvPr>
        </p:nvSpPr>
        <p:spPr>
          <a:noFill/>
        </p:spPr>
        <p:txBody>
          <a:bodyPr/>
          <a:lstStyle/>
          <a:p>
            <a:endParaRPr lang="zh-CN" altLang="en-US"/>
          </a:p>
        </p:txBody>
      </p:sp>
      <p:sp>
        <p:nvSpPr>
          <p:cNvPr id="43011" name="灯片编号占位符 3"/>
          <p:cNvSpPr>
            <a:spLocks noGrp="1"/>
          </p:cNvSpPr>
          <p:nvPr>
            <p:ph type="sldNum" sz="quarter" idx="5"/>
          </p:nvPr>
        </p:nvSpPr>
        <p:spPr>
          <a:noFill/>
          <a:ln>
            <a:miter lim="800000"/>
          </a:ln>
        </p:spPr>
        <p:txBody>
          <a:bodyPr/>
          <a:lstStyle/>
          <a:p>
            <a:fld id="{9DF41D1A-1FAF-435C-886A-1487931583FB}"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a:xfrm>
            <a:off x="381000" y="685800"/>
            <a:ext cx="6096000" cy="3429000"/>
          </a:xfrm>
        </p:spPr>
      </p:sp>
      <p:sp>
        <p:nvSpPr>
          <p:cNvPr id="43010" name="备注占位符 2"/>
          <p:cNvSpPr>
            <a:spLocks noGrp="1"/>
          </p:cNvSpPr>
          <p:nvPr>
            <p:ph type="body" idx="1"/>
          </p:nvPr>
        </p:nvSpPr>
        <p:spPr>
          <a:noFill/>
        </p:spPr>
        <p:txBody>
          <a:bodyPr/>
          <a:lstStyle/>
          <a:p>
            <a:endParaRPr lang="zh-CN" altLang="en-US"/>
          </a:p>
        </p:txBody>
      </p:sp>
      <p:sp>
        <p:nvSpPr>
          <p:cNvPr id="43011" name="灯片编号占位符 3"/>
          <p:cNvSpPr>
            <a:spLocks noGrp="1"/>
          </p:cNvSpPr>
          <p:nvPr>
            <p:ph type="sldNum" sz="quarter" idx="5"/>
          </p:nvPr>
        </p:nvSpPr>
        <p:spPr>
          <a:noFill/>
          <a:ln>
            <a:miter lim="800000"/>
          </a:ln>
        </p:spPr>
        <p:txBody>
          <a:bodyPr/>
          <a:lstStyle/>
          <a:p>
            <a:fld id="{9DF41D1A-1FAF-435C-886A-1487931583FB}"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a:p>
        </p:txBody>
      </p:sp>
      <p:sp>
        <p:nvSpPr>
          <p:cNvPr id="36867" name="灯片编号占位符 3"/>
          <p:cNvSpPr>
            <a:spLocks noGrp="1"/>
          </p:cNvSpPr>
          <p:nvPr>
            <p:ph type="sldNum" sz="quarter" idx="5"/>
          </p:nvPr>
        </p:nvSpPr>
        <p:spPr>
          <a:noFill/>
          <a:ln>
            <a:miter lim="800000"/>
          </a:ln>
        </p:spPr>
        <p:txBody>
          <a:bodyPr/>
          <a:lstStyle/>
          <a:p>
            <a:fld id="{3973BC58-B95E-4452-B5F8-60297AB0B93A}"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a:xfrm>
            <a:off x="381000" y="685800"/>
            <a:ext cx="6096000" cy="3429000"/>
          </a:xfrm>
        </p:spPr>
      </p:sp>
      <p:sp>
        <p:nvSpPr>
          <p:cNvPr id="43010" name="备注占位符 2"/>
          <p:cNvSpPr>
            <a:spLocks noGrp="1"/>
          </p:cNvSpPr>
          <p:nvPr>
            <p:ph type="body" idx="1"/>
          </p:nvPr>
        </p:nvSpPr>
        <p:spPr>
          <a:noFill/>
        </p:spPr>
        <p:txBody>
          <a:bodyPr/>
          <a:lstStyle/>
          <a:p>
            <a:endParaRPr lang="zh-CN" altLang="en-US"/>
          </a:p>
        </p:txBody>
      </p:sp>
      <p:sp>
        <p:nvSpPr>
          <p:cNvPr id="43011" name="灯片编号占位符 3"/>
          <p:cNvSpPr>
            <a:spLocks noGrp="1"/>
          </p:cNvSpPr>
          <p:nvPr>
            <p:ph type="sldNum" sz="quarter" idx="5"/>
          </p:nvPr>
        </p:nvSpPr>
        <p:spPr>
          <a:noFill/>
          <a:ln>
            <a:miter lim="800000"/>
          </a:ln>
        </p:spPr>
        <p:txBody>
          <a:bodyPr/>
          <a:lstStyle/>
          <a:p>
            <a:fld id="{9DF41D1A-1FAF-435C-886A-1487931583FB}"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a:xfrm>
            <a:off x="381000" y="685800"/>
            <a:ext cx="6096000" cy="3429000"/>
          </a:xfrm>
        </p:spPr>
      </p:sp>
      <p:sp>
        <p:nvSpPr>
          <p:cNvPr id="40962" name="备注占位符 2"/>
          <p:cNvSpPr>
            <a:spLocks noGrp="1"/>
          </p:cNvSpPr>
          <p:nvPr>
            <p:ph type="body" idx="1"/>
          </p:nvPr>
        </p:nvSpPr>
        <p:spPr>
          <a:noFill/>
        </p:spPr>
        <p:txBody>
          <a:bodyPr/>
          <a:lstStyle/>
          <a:p>
            <a:endParaRPr lang="zh-CN" altLang="en-US"/>
          </a:p>
        </p:txBody>
      </p:sp>
      <p:sp>
        <p:nvSpPr>
          <p:cNvPr id="40963" name="灯片编号占位符 3"/>
          <p:cNvSpPr>
            <a:spLocks noGrp="1"/>
          </p:cNvSpPr>
          <p:nvPr>
            <p:ph type="sldNum" sz="quarter" idx="5"/>
          </p:nvPr>
        </p:nvSpPr>
        <p:spPr>
          <a:noFill/>
          <a:ln>
            <a:miter lim="800000"/>
          </a:ln>
        </p:spPr>
        <p:txBody>
          <a:bodyPr/>
          <a:lstStyle/>
          <a:p>
            <a:fld id="{273902DA-78E0-4138-963A-D21F899868B9}"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a:xfrm>
            <a:off x="381000" y="685800"/>
            <a:ext cx="6096000" cy="3429000"/>
          </a:xfrm>
        </p:spPr>
      </p:sp>
      <p:sp>
        <p:nvSpPr>
          <p:cNvPr id="45058" name="备注占位符 2"/>
          <p:cNvSpPr>
            <a:spLocks noGrp="1"/>
          </p:cNvSpPr>
          <p:nvPr>
            <p:ph type="body" idx="1"/>
          </p:nvPr>
        </p:nvSpPr>
        <p:spPr>
          <a:noFill/>
        </p:spPr>
        <p:txBody>
          <a:bodyPr/>
          <a:lstStyle/>
          <a:p>
            <a:endParaRPr lang="zh-CN" altLang="en-US"/>
          </a:p>
        </p:txBody>
      </p:sp>
      <p:sp>
        <p:nvSpPr>
          <p:cNvPr id="45059" name="灯片编号占位符 3"/>
          <p:cNvSpPr>
            <a:spLocks noGrp="1"/>
          </p:cNvSpPr>
          <p:nvPr>
            <p:ph type="sldNum" sz="quarter" idx="5"/>
          </p:nvPr>
        </p:nvSpPr>
        <p:spPr>
          <a:noFill/>
          <a:ln>
            <a:miter lim="800000"/>
          </a:ln>
        </p:spPr>
        <p:txBody>
          <a:bodyPr/>
          <a:lstStyle/>
          <a:p>
            <a:fld id="{0E7D0628-D4C6-40C3-9DB2-3DCDB65C3A2C}"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a:xfrm>
            <a:off x="381000" y="685800"/>
            <a:ext cx="6096000" cy="3429000"/>
          </a:xfrm>
        </p:spPr>
      </p:sp>
      <p:sp>
        <p:nvSpPr>
          <p:cNvPr id="47106" name="备注占位符 2"/>
          <p:cNvSpPr>
            <a:spLocks noGrp="1"/>
          </p:cNvSpPr>
          <p:nvPr>
            <p:ph type="body" idx="1"/>
          </p:nvPr>
        </p:nvSpPr>
        <p:spPr>
          <a:noFill/>
        </p:spPr>
        <p:txBody>
          <a:bodyPr/>
          <a:lstStyle/>
          <a:p>
            <a:endParaRPr lang="zh-CN" altLang="en-US"/>
          </a:p>
        </p:txBody>
      </p:sp>
      <p:sp>
        <p:nvSpPr>
          <p:cNvPr id="47107" name="灯片编号占位符 3"/>
          <p:cNvSpPr>
            <a:spLocks noGrp="1"/>
          </p:cNvSpPr>
          <p:nvPr>
            <p:ph type="sldNum" sz="quarter" idx="5"/>
          </p:nvPr>
        </p:nvSpPr>
        <p:spPr>
          <a:noFill/>
          <a:ln>
            <a:miter lim="800000"/>
          </a:ln>
        </p:spPr>
        <p:txBody>
          <a:bodyPr/>
          <a:lstStyle/>
          <a:p>
            <a:fld id="{3AC5C301-2500-46F6-9A7A-31F26A2165D9}"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a:xfrm>
            <a:off x="381000" y="685800"/>
            <a:ext cx="6096000" cy="3429000"/>
          </a:xfrm>
        </p:spPr>
      </p:sp>
      <p:sp>
        <p:nvSpPr>
          <p:cNvPr id="49154" name="备注占位符 2"/>
          <p:cNvSpPr>
            <a:spLocks noGrp="1"/>
          </p:cNvSpPr>
          <p:nvPr>
            <p:ph type="body" idx="1"/>
          </p:nvPr>
        </p:nvSpPr>
        <p:spPr>
          <a:noFill/>
        </p:spPr>
        <p:txBody>
          <a:bodyPr/>
          <a:lstStyle/>
          <a:p>
            <a:endParaRPr lang="zh-CN" altLang="en-US"/>
          </a:p>
        </p:txBody>
      </p:sp>
      <p:sp>
        <p:nvSpPr>
          <p:cNvPr id="49155" name="灯片编号占位符 3"/>
          <p:cNvSpPr>
            <a:spLocks noGrp="1"/>
          </p:cNvSpPr>
          <p:nvPr>
            <p:ph type="sldNum" sz="quarter" idx="5"/>
          </p:nvPr>
        </p:nvSpPr>
        <p:spPr>
          <a:noFill/>
          <a:ln>
            <a:miter lim="800000"/>
          </a:ln>
        </p:spPr>
        <p:txBody>
          <a:bodyPr/>
          <a:lstStyle/>
          <a:p>
            <a:fld id="{F203DF28-5533-4804-8B71-E471ED0A74A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a:xfrm>
            <a:off x="381000" y="685800"/>
            <a:ext cx="6096000" cy="3429000"/>
          </a:xfrm>
        </p:spPr>
      </p:sp>
      <p:sp>
        <p:nvSpPr>
          <p:cNvPr id="51202" name="备注占位符 2"/>
          <p:cNvSpPr>
            <a:spLocks noGrp="1"/>
          </p:cNvSpPr>
          <p:nvPr>
            <p:ph type="body" idx="1"/>
          </p:nvPr>
        </p:nvSpPr>
        <p:spPr>
          <a:noFill/>
        </p:spPr>
        <p:txBody>
          <a:bodyPr/>
          <a:lstStyle/>
          <a:p>
            <a:endParaRPr lang="zh-CN" altLang="en-US"/>
          </a:p>
        </p:txBody>
      </p:sp>
      <p:sp>
        <p:nvSpPr>
          <p:cNvPr id="51203" name="灯片编号占位符 3"/>
          <p:cNvSpPr>
            <a:spLocks noGrp="1"/>
          </p:cNvSpPr>
          <p:nvPr>
            <p:ph type="sldNum" sz="quarter" idx="5"/>
          </p:nvPr>
        </p:nvSpPr>
        <p:spPr>
          <a:noFill/>
          <a:ln>
            <a:miter lim="800000"/>
          </a:ln>
        </p:spPr>
        <p:txBody>
          <a:bodyPr/>
          <a:lstStyle/>
          <a:p>
            <a:fld id="{E598E02E-D25B-4779-A70B-AB6895A591C7}"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a:xfrm>
            <a:off x="381000" y="685800"/>
            <a:ext cx="6096000" cy="3429000"/>
          </a:xfrm>
        </p:spPr>
      </p:sp>
      <p:sp>
        <p:nvSpPr>
          <p:cNvPr id="24578" name="备注占位符 2"/>
          <p:cNvSpPr>
            <a:spLocks noGrp="1"/>
          </p:cNvSpPr>
          <p:nvPr>
            <p:ph type="body" idx="1"/>
          </p:nvPr>
        </p:nvSpPr>
        <p:spPr>
          <a:noFill/>
        </p:spPr>
        <p:txBody>
          <a:bodyPr/>
          <a:lstStyle/>
          <a:p>
            <a:endParaRPr lang="zh-CN" altLang="en-US"/>
          </a:p>
        </p:txBody>
      </p:sp>
      <p:sp>
        <p:nvSpPr>
          <p:cNvPr id="24579" name="灯片编号占位符 3"/>
          <p:cNvSpPr>
            <a:spLocks noGrp="1"/>
          </p:cNvSpPr>
          <p:nvPr>
            <p:ph type="sldNum" sz="quarter" idx="5"/>
          </p:nvPr>
        </p:nvSpPr>
        <p:spPr>
          <a:noFill/>
          <a:ln>
            <a:miter lim="800000"/>
          </a:ln>
        </p:spPr>
        <p:txBody>
          <a:bodyPr/>
          <a:lstStyle/>
          <a:p>
            <a:fld id="{3DE75AED-86E7-4C23-B964-984D8266596E}" type="slidenum">
              <a:rPr lang="zh-CN" altLang="en-US"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a:xfrm>
            <a:off x="381000" y="685800"/>
            <a:ext cx="6096000" cy="3429000"/>
          </a:xfrm>
        </p:spPr>
      </p:sp>
      <p:sp>
        <p:nvSpPr>
          <p:cNvPr id="55298" name="备注占位符 2"/>
          <p:cNvSpPr>
            <a:spLocks noGrp="1"/>
          </p:cNvSpPr>
          <p:nvPr>
            <p:ph type="body" idx="1"/>
          </p:nvPr>
        </p:nvSpPr>
        <p:spPr>
          <a:noFill/>
        </p:spPr>
        <p:txBody>
          <a:bodyPr/>
          <a:lstStyle/>
          <a:p>
            <a:endParaRPr lang="zh-CN" altLang="en-US"/>
          </a:p>
        </p:txBody>
      </p:sp>
      <p:sp>
        <p:nvSpPr>
          <p:cNvPr id="55299" name="灯片编号占位符 3"/>
          <p:cNvSpPr>
            <a:spLocks noGrp="1"/>
          </p:cNvSpPr>
          <p:nvPr>
            <p:ph type="sldNum" sz="quarter" idx="5"/>
          </p:nvPr>
        </p:nvSpPr>
        <p:spPr>
          <a:noFill/>
          <a:ln>
            <a:miter lim="800000"/>
          </a:ln>
        </p:spPr>
        <p:txBody>
          <a:bodyPr/>
          <a:lstStyle/>
          <a:p>
            <a:fld id="{4EA7E528-D019-4112-ABA6-71D2F5BA784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a:xfrm>
            <a:off x="381000" y="685800"/>
            <a:ext cx="6096000" cy="3429000"/>
          </a:xfrm>
        </p:spPr>
      </p:sp>
      <p:sp>
        <p:nvSpPr>
          <p:cNvPr id="55298" name="备注占位符 2"/>
          <p:cNvSpPr>
            <a:spLocks noGrp="1"/>
          </p:cNvSpPr>
          <p:nvPr>
            <p:ph type="body" idx="1"/>
          </p:nvPr>
        </p:nvSpPr>
        <p:spPr>
          <a:noFill/>
        </p:spPr>
        <p:txBody>
          <a:bodyPr/>
          <a:lstStyle/>
          <a:p>
            <a:endParaRPr lang="zh-CN" altLang="en-US"/>
          </a:p>
        </p:txBody>
      </p:sp>
      <p:sp>
        <p:nvSpPr>
          <p:cNvPr id="55299" name="灯片编号占位符 3"/>
          <p:cNvSpPr>
            <a:spLocks noGrp="1"/>
          </p:cNvSpPr>
          <p:nvPr>
            <p:ph type="sldNum" sz="quarter" idx="5"/>
          </p:nvPr>
        </p:nvSpPr>
        <p:spPr>
          <a:noFill/>
          <a:ln>
            <a:miter lim="800000"/>
          </a:ln>
        </p:spPr>
        <p:txBody>
          <a:bodyPr/>
          <a:lstStyle/>
          <a:p>
            <a:fld id="{4EA7E528-D019-4112-ABA6-71D2F5BA784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a:xfrm>
            <a:off x="381000" y="685800"/>
            <a:ext cx="6096000" cy="3429000"/>
          </a:xfrm>
        </p:spPr>
      </p:sp>
      <p:sp>
        <p:nvSpPr>
          <p:cNvPr id="55298" name="备注占位符 2"/>
          <p:cNvSpPr>
            <a:spLocks noGrp="1"/>
          </p:cNvSpPr>
          <p:nvPr>
            <p:ph type="body" idx="1"/>
          </p:nvPr>
        </p:nvSpPr>
        <p:spPr>
          <a:noFill/>
        </p:spPr>
        <p:txBody>
          <a:bodyPr/>
          <a:lstStyle/>
          <a:p>
            <a:endParaRPr lang="zh-CN" altLang="en-US"/>
          </a:p>
        </p:txBody>
      </p:sp>
      <p:sp>
        <p:nvSpPr>
          <p:cNvPr id="55299" name="灯片编号占位符 3"/>
          <p:cNvSpPr>
            <a:spLocks noGrp="1"/>
          </p:cNvSpPr>
          <p:nvPr>
            <p:ph type="sldNum" sz="quarter" idx="5"/>
          </p:nvPr>
        </p:nvSpPr>
        <p:spPr>
          <a:noFill/>
          <a:ln>
            <a:miter lim="800000"/>
          </a:ln>
        </p:spPr>
        <p:txBody>
          <a:bodyPr/>
          <a:lstStyle/>
          <a:p>
            <a:fld id="{4EA7E528-D019-4112-ABA6-71D2F5BA784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a:xfrm>
            <a:off x="381000" y="685800"/>
            <a:ext cx="6096000" cy="3429000"/>
          </a:xfrm>
        </p:spPr>
      </p:sp>
      <p:sp>
        <p:nvSpPr>
          <p:cNvPr id="55298" name="备注占位符 2"/>
          <p:cNvSpPr>
            <a:spLocks noGrp="1"/>
          </p:cNvSpPr>
          <p:nvPr>
            <p:ph type="body" idx="1"/>
          </p:nvPr>
        </p:nvSpPr>
        <p:spPr>
          <a:noFill/>
        </p:spPr>
        <p:txBody>
          <a:bodyPr/>
          <a:lstStyle/>
          <a:p>
            <a:endParaRPr lang="zh-CN" altLang="en-US"/>
          </a:p>
        </p:txBody>
      </p:sp>
      <p:sp>
        <p:nvSpPr>
          <p:cNvPr id="55299" name="灯片编号占位符 3"/>
          <p:cNvSpPr>
            <a:spLocks noGrp="1"/>
          </p:cNvSpPr>
          <p:nvPr>
            <p:ph type="sldNum" sz="quarter" idx="5"/>
          </p:nvPr>
        </p:nvSpPr>
        <p:spPr>
          <a:noFill/>
          <a:ln>
            <a:miter lim="800000"/>
          </a:ln>
        </p:spPr>
        <p:txBody>
          <a:bodyPr/>
          <a:lstStyle/>
          <a:p>
            <a:fld id="{4EA7E528-D019-4112-ABA6-71D2F5BA784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a:xfrm>
            <a:off x="381000" y="685800"/>
            <a:ext cx="6096000" cy="3429000"/>
          </a:xfrm>
        </p:spPr>
      </p:sp>
      <p:sp>
        <p:nvSpPr>
          <p:cNvPr id="55298" name="备注占位符 2"/>
          <p:cNvSpPr>
            <a:spLocks noGrp="1"/>
          </p:cNvSpPr>
          <p:nvPr>
            <p:ph type="body" idx="1"/>
          </p:nvPr>
        </p:nvSpPr>
        <p:spPr>
          <a:noFill/>
        </p:spPr>
        <p:txBody>
          <a:bodyPr/>
          <a:lstStyle/>
          <a:p>
            <a:endParaRPr lang="zh-CN" altLang="en-US"/>
          </a:p>
        </p:txBody>
      </p:sp>
      <p:sp>
        <p:nvSpPr>
          <p:cNvPr id="55299" name="灯片编号占位符 3"/>
          <p:cNvSpPr>
            <a:spLocks noGrp="1"/>
          </p:cNvSpPr>
          <p:nvPr>
            <p:ph type="sldNum" sz="quarter" idx="5"/>
          </p:nvPr>
        </p:nvSpPr>
        <p:spPr>
          <a:noFill/>
          <a:ln>
            <a:miter lim="800000"/>
          </a:ln>
        </p:spPr>
        <p:txBody>
          <a:bodyPr/>
          <a:lstStyle/>
          <a:p>
            <a:fld id="{4EA7E528-D019-4112-ABA6-71D2F5BA784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a:xfrm>
            <a:off x="381000" y="685800"/>
            <a:ext cx="6096000" cy="3429000"/>
          </a:xfrm>
        </p:spPr>
      </p:sp>
      <p:sp>
        <p:nvSpPr>
          <p:cNvPr id="55298" name="备注占位符 2"/>
          <p:cNvSpPr>
            <a:spLocks noGrp="1"/>
          </p:cNvSpPr>
          <p:nvPr>
            <p:ph type="body" idx="1"/>
          </p:nvPr>
        </p:nvSpPr>
        <p:spPr>
          <a:noFill/>
        </p:spPr>
        <p:txBody>
          <a:bodyPr/>
          <a:lstStyle/>
          <a:p>
            <a:endParaRPr lang="zh-CN" altLang="en-US"/>
          </a:p>
        </p:txBody>
      </p:sp>
      <p:sp>
        <p:nvSpPr>
          <p:cNvPr id="55299" name="灯片编号占位符 3"/>
          <p:cNvSpPr>
            <a:spLocks noGrp="1"/>
          </p:cNvSpPr>
          <p:nvPr>
            <p:ph type="sldNum" sz="quarter" idx="5"/>
          </p:nvPr>
        </p:nvSpPr>
        <p:spPr>
          <a:noFill/>
          <a:ln>
            <a:miter lim="800000"/>
          </a:ln>
        </p:spPr>
        <p:txBody>
          <a:bodyPr/>
          <a:lstStyle/>
          <a:p>
            <a:fld id="{4EA7E528-D019-4112-ABA6-71D2F5BA784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a:xfrm>
            <a:off x="381000" y="685800"/>
            <a:ext cx="6096000" cy="3429000"/>
          </a:xfrm>
        </p:spPr>
      </p:sp>
      <p:sp>
        <p:nvSpPr>
          <p:cNvPr id="55298" name="备注占位符 2"/>
          <p:cNvSpPr>
            <a:spLocks noGrp="1"/>
          </p:cNvSpPr>
          <p:nvPr>
            <p:ph type="body" idx="1"/>
          </p:nvPr>
        </p:nvSpPr>
        <p:spPr>
          <a:noFill/>
        </p:spPr>
        <p:txBody>
          <a:bodyPr/>
          <a:lstStyle/>
          <a:p>
            <a:endParaRPr lang="zh-CN" altLang="en-US"/>
          </a:p>
        </p:txBody>
      </p:sp>
      <p:sp>
        <p:nvSpPr>
          <p:cNvPr id="55299" name="灯片编号占位符 3"/>
          <p:cNvSpPr>
            <a:spLocks noGrp="1"/>
          </p:cNvSpPr>
          <p:nvPr>
            <p:ph type="sldNum" sz="quarter" idx="5"/>
          </p:nvPr>
        </p:nvSpPr>
        <p:spPr>
          <a:noFill/>
          <a:ln>
            <a:miter lim="800000"/>
          </a:ln>
        </p:spPr>
        <p:txBody>
          <a:bodyPr/>
          <a:lstStyle/>
          <a:p>
            <a:fld id="{4EA7E528-D019-4112-ABA6-71D2F5BA784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a:xfrm>
            <a:off x="381000" y="685800"/>
            <a:ext cx="6096000" cy="3429000"/>
          </a:xfrm>
        </p:spPr>
      </p:sp>
      <p:sp>
        <p:nvSpPr>
          <p:cNvPr id="57346" name="备注占位符 2"/>
          <p:cNvSpPr>
            <a:spLocks noGrp="1"/>
          </p:cNvSpPr>
          <p:nvPr>
            <p:ph type="body" idx="1"/>
          </p:nvPr>
        </p:nvSpPr>
        <p:spPr>
          <a:noFill/>
        </p:spPr>
        <p:txBody>
          <a:bodyPr/>
          <a:lstStyle/>
          <a:p>
            <a:endParaRPr lang="zh-CN" altLang="en-US"/>
          </a:p>
        </p:txBody>
      </p:sp>
      <p:sp>
        <p:nvSpPr>
          <p:cNvPr id="57347" name="灯片编号占位符 3"/>
          <p:cNvSpPr>
            <a:spLocks noGrp="1"/>
          </p:cNvSpPr>
          <p:nvPr>
            <p:ph type="sldNum" sz="quarter" idx="5"/>
          </p:nvPr>
        </p:nvSpPr>
        <p:spPr>
          <a:noFill/>
          <a:ln>
            <a:miter lim="800000"/>
          </a:ln>
        </p:spPr>
        <p:txBody>
          <a:bodyPr/>
          <a:lstStyle/>
          <a:p>
            <a:fld id="{D468C61C-B596-4EC4-9C7E-11D92F748538}"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a:xfrm>
            <a:off x="381000" y="685800"/>
            <a:ext cx="6096000" cy="3429000"/>
          </a:xfrm>
        </p:spPr>
      </p:sp>
      <p:sp>
        <p:nvSpPr>
          <p:cNvPr id="57346" name="备注占位符 2"/>
          <p:cNvSpPr>
            <a:spLocks noGrp="1"/>
          </p:cNvSpPr>
          <p:nvPr>
            <p:ph type="body" idx="1"/>
          </p:nvPr>
        </p:nvSpPr>
        <p:spPr>
          <a:noFill/>
        </p:spPr>
        <p:txBody>
          <a:bodyPr/>
          <a:lstStyle/>
          <a:p>
            <a:endParaRPr lang="zh-CN" altLang="en-US"/>
          </a:p>
        </p:txBody>
      </p:sp>
      <p:sp>
        <p:nvSpPr>
          <p:cNvPr id="57347" name="灯片编号占位符 3"/>
          <p:cNvSpPr>
            <a:spLocks noGrp="1"/>
          </p:cNvSpPr>
          <p:nvPr>
            <p:ph type="sldNum" sz="quarter" idx="5"/>
          </p:nvPr>
        </p:nvSpPr>
        <p:spPr>
          <a:noFill/>
          <a:ln>
            <a:miter lim="800000"/>
          </a:ln>
        </p:spPr>
        <p:txBody>
          <a:bodyPr/>
          <a:lstStyle/>
          <a:p>
            <a:fld id="{D468C61C-B596-4EC4-9C7E-11D92F748538}"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a:xfrm>
            <a:off x="381000" y="685800"/>
            <a:ext cx="6096000" cy="3429000"/>
          </a:xfrm>
        </p:spPr>
      </p:sp>
      <p:sp>
        <p:nvSpPr>
          <p:cNvPr id="57346" name="备注占位符 2"/>
          <p:cNvSpPr>
            <a:spLocks noGrp="1"/>
          </p:cNvSpPr>
          <p:nvPr>
            <p:ph type="body" idx="1"/>
          </p:nvPr>
        </p:nvSpPr>
        <p:spPr>
          <a:noFill/>
        </p:spPr>
        <p:txBody>
          <a:bodyPr/>
          <a:lstStyle/>
          <a:p>
            <a:endParaRPr lang="zh-CN" altLang="en-US"/>
          </a:p>
        </p:txBody>
      </p:sp>
      <p:sp>
        <p:nvSpPr>
          <p:cNvPr id="57347" name="灯片编号占位符 3"/>
          <p:cNvSpPr>
            <a:spLocks noGrp="1"/>
          </p:cNvSpPr>
          <p:nvPr>
            <p:ph type="sldNum" sz="quarter" idx="5"/>
          </p:nvPr>
        </p:nvSpPr>
        <p:spPr>
          <a:noFill/>
          <a:ln>
            <a:miter lim="800000"/>
          </a:ln>
        </p:spPr>
        <p:txBody>
          <a:bodyPr/>
          <a:lstStyle/>
          <a:p>
            <a:fld id="{D468C61C-B596-4EC4-9C7E-11D92F748538}"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a:xfrm>
            <a:off x="381000" y="685800"/>
            <a:ext cx="6096000" cy="3429000"/>
          </a:xfrm>
        </p:spPr>
      </p:sp>
      <p:sp>
        <p:nvSpPr>
          <p:cNvPr id="26626" name="备注占位符 2"/>
          <p:cNvSpPr>
            <a:spLocks noGrp="1"/>
          </p:cNvSpPr>
          <p:nvPr>
            <p:ph type="body" idx="1"/>
          </p:nvPr>
        </p:nvSpPr>
        <p:spPr>
          <a:noFill/>
        </p:spPr>
        <p:txBody>
          <a:bodyPr/>
          <a:lstStyle/>
          <a:p>
            <a:endParaRPr lang="zh-CN" altLang="en-US"/>
          </a:p>
        </p:txBody>
      </p:sp>
      <p:sp>
        <p:nvSpPr>
          <p:cNvPr id="26627" name="灯片编号占位符 3"/>
          <p:cNvSpPr>
            <a:spLocks noGrp="1"/>
          </p:cNvSpPr>
          <p:nvPr>
            <p:ph type="sldNum" sz="quarter" idx="5"/>
          </p:nvPr>
        </p:nvSpPr>
        <p:spPr>
          <a:noFill/>
          <a:ln>
            <a:miter lim="800000"/>
          </a:ln>
        </p:spPr>
        <p:txBody>
          <a:bodyPr/>
          <a:lstStyle/>
          <a:p>
            <a:fld id="{932B52E7-D311-4BBA-A247-B2D2D576BA7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a:xfrm>
            <a:off x="381000" y="685800"/>
            <a:ext cx="6096000" cy="3429000"/>
          </a:xfrm>
        </p:spPr>
      </p:sp>
      <p:sp>
        <p:nvSpPr>
          <p:cNvPr id="61442" name="备注占位符 2"/>
          <p:cNvSpPr>
            <a:spLocks noGrp="1"/>
          </p:cNvSpPr>
          <p:nvPr>
            <p:ph type="body" idx="1"/>
          </p:nvPr>
        </p:nvSpPr>
        <p:spPr>
          <a:noFill/>
        </p:spPr>
        <p:txBody>
          <a:bodyPr/>
          <a:lstStyle/>
          <a:p>
            <a:endParaRPr lang="zh-CN" altLang="en-US"/>
          </a:p>
        </p:txBody>
      </p:sp>
      <p:sp>
        <p:nvSpPr>
          <p:cNvPr id="61443" name="灯片编号占位符 3"/>
          <p:cNvSpPr>
            <a:spLocks noGrp="1"/>
          </p:cNvSpPr>
          <p:nvPr>
            <p:ph type="sldNum" sz="quarter" idx="5"/>
          </p:nvPr>
        </p:nvSpPr>
        <p:spPr>
          <a:noFill/>
          <a:ln>
            <a:miter lim="800000"/>
          </a:ln>
        </p:spPr>
        <p:txBody>
          <a:bodyPr/>
          <a:lstStyle/>
          <a:p>
            <a:fld id="{A3F19B31-32B7-4921-ACAB-901D6A5367CF}" type="slidenum">
              <a:rPr lang="en-US" altLang="zh-CN"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xfrm>
            <a:off x="381000" y="685800"/>
            <a:ext cx="6096000" cy="3429000"/>
          </a:xfrm>
        </p:spPr>
      </p:sp>
      <p:sp>
        <p:nvSpPr>
          <p:cNvPr id="63490" name="备注占位符 2"/>
          <p:cNvSpPr>
            <a:spLocks noGrp="1"/>
          </p:cNvSpPr>
          <p:nvPr>
            <p:ph type="body" idx="1"/>
          </p:nvPr>
        </p:nvSpPr>
        <p:spPr>
          <a:noFill/>
        </p:spPr>
        <p:txBody>
          <a:bodyPr/>
          <a:lstStyle/>
          <a:p>
            <a:endParaRPr lang="zh-CN" altLang="en-US"/>
          </a:p>
        </p:txBody>
      </p:sp>
      <p:sp>
        <p:nvSpPr>
          <p:cNvPr id="63491" name="灯片编号占位符 3"/>
          <p:cNvSpPr>
            <a:spLocks noGrp="1"/>
          </p:cNvSpPr>
          <p:nvPr>
            <p:ph type="sldNum" sz="quarter" idx="5"/>
          </p:nvPr>
        </p:nvSpPr>
        <p:spPr>
          <a:noFill/>
          <a:ln>
            <a:miter lim="800000"/>
          </a:ln>
        </p:spPr>
        <p:txBody>
          <a:bodyPr/>
          <a:lstStyle/>
          <a:p>
            <a:fld id="{0B2E1F05-ECDC-48F3-A502-85FC23588FD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a:p>
        </p:txBody>
      </p:sp>
      <p:sp>
        <p:nvSpPr>
          <p:cNvPr id="65539" name="灯片编号占位符 3"/>
          <p:cNvSpPr>
            <a:spLocks noGrp="1"/>
          </p:cNvSpPr>
          <p:nvPr>
            <p:ph type="sldNum" sz="quarter" idx="5"/>
          </p:nvPr>
        </p:nvSpPr>
        <p:spPr>
          <a:noFill/>
          <a:ln>
            <a:miter lim="800000"/>
          </a:ln>
        </p:spPr>
        <p:txBody>
          <a:bodyPr/>
          <a:lstStyle/>
          <a:p>
            <a:fld id="{E7CD9456-B059-436B-A0C7-CF6CC67929AB}"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a:xfrm>
            <a:off x="381000" y="685800"/>
            <a:ext cx="6096000" cy="3429000"/>
          </a:xfrm>
        </p:spPr>
      </p:sp>
      <p:sp>
        <p:nvSpPr>
          <p:cNvPr id="157699" name="备注占位符 2"/>
          <p:cNvSpPr>
            <a:spLocks noGrp="1"/>
          </p:cNvSpPr>
          <p:nvPr>
            <p:ph type="body" idx="1"/>
          </p:nvPr>
        </p:nvSpPr>
        <p:spPr>
          <a:noFill/>
        </p:spPr>
        <p:txBody>
          <a:bodyPr/>
          <a:lstStyle/>
          <a:p>
            <a:endParaRPr lang="zh-CN" altLang="en-US"/>
          </a:p>
        </p:txBody>
      </p:sp>
      <p:sp>
        <p:nvSpPr>
          <p:cNvPr id="15770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4C01A929-1312-4974-8E8B-7EB60EED566B}"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a:xfrm>
            <a:off x="381000" y="685800"/>
            <a:ext cx="6096000" cy="3429000"/>
          </a:xfrm>
        </p:spPr>
      </p:sp>
      <p:sp>
        <p:nvSpPr>
          <p:cNvPr id="157699" name="备注占位符 2"/>
          <p:cNvSpPr>
            <a:spLocks noGrp="1"/>
          </p:cNvSpPr>
          <p:nvPr>
            <p:ph type="body" idx="1"/>
          </p:nvPr>
        </p:nvSpPr>
        <p:spPr>
          <a:noFill/>
        </p:spPr>
        <p:txBody>
          <a:bodyPr/>
          <a:lstStyle/>
          <a:p>
            <a:endParaRPr lang="zh-CN" altLang="en-US"/>
          </a:p>
        </p:txBody>
      </p:sp>
      <p:sp>
        <p:nvSpPr>
          <p:cNvPr id="15770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4C01A929-1312-4974-8E8B-7EB60EED566B}"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幻灯片图像占位符 1"/>
          <p:cNvSpPr>
            <a:spLocks noGrp="1" noRot="1" noChangeAspect="1" noTextEdit="1"/>
          </p:cNvSpPr>
          <p:nvPr>
            <p:ph type="sldImg"/>
          </p:nvPr>
        </p:nvSpPr>
        <p:spPr>
          <a:xfrm>
            <a:off x="381000" y="685800"/>
            <a:ext cx="6096000" cy="3429000"/>
          </a:xfrm>
        </p:spPr>
      </p:sp>
      <p:sp>
        <p:nvSpPr>
          <p:cNvPr id="160771" name="备注占位符 2"/>
          <p:cNvSpPr>
            <a:spLocks noGrp="1"/>
          </p:cNvSpPr>
          <p:nvPr>
            <p:ph type="body" idx="1"/>
          </p:nvPr>
        </p:nvSpPr>
        <p:spPr>
          <a:noFill/>
        </p:spPr>
        <p:txBody>
          <a:bodyPr/>
          <a:lstStyle/>
          <a:p>
            <a:endParaRPr lang="zh-CN" altLang="en-US"/>
          </a:p>
        </p:txBody>
      </p:sp>
      <p:sp>
        <p:nvSpPr>
          <p:cNvPr id="16077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F9551F-9673-43F8-8BC2-D219B8B968A2}"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xfrm>
            <a:off x="381000" y="685800"/>
            <a:ext cx="6096000" cy="3429000"/>
          </a:xfrm>
        </p:spPr>
      </p:sp>
      <p:sp>
        <p:nvSpPr>
          <p:cNvPr id="162819" name="备注占位符 2"/>
          <p:cNvSpPr>
            <a:spLocks noGrp="1"/>
          </p:cNvSpPr>
          <p:nvPr>
            <p:ph type="body" idx="1"/>
          </p:nvPr>
        </p:nvSpPr>
        <p:spPr>
          <a:noFill/>
        </p:spPr>
        <p:txBody>
          <a:bodyPr/>
          <a:lstStyle/>
          <a:p>
            <a:endParaRPr lang="zh-CN" altLang="en-US"/>
          </a:p>
        </p:txBody>
      </p:sp>
      <p:sp>
        <p:nvSpPr>
          <p:cNvPr id="16282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46B9FD8-86E9-437A-808D-939282125F9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a:xfrm>
            <a:off x="381000" y="685800"/>
            <a:ext cx="6096000" cy="3429000"/>
          </a:xfrm>
        </p:spPr>
      </p:sp>
      <p:sp>
        <p:nvSpPr>
          <p:cNvPr id="164867" name="备注占位符 2"/>
          <p:cNvSpPr>
            <a:spLocks noGrp="1"/>
          </p:cNvSpPr>
          <p:nvPr>
            <p:ph type="body" idx="1"/>
          </p:nvPr>
        </p:nvSpPr>
        <p:spPr>
          <a:noFill/>
        </p:spPr>
        <p:txBody>
          <a:bodyPr/>
          <a:lstStyle/>
          <a:p>
            <a:endParaRPr lang="zh-CN" altLang="en-US"/>
          </a:p>
        </p:txBody>
      </p:sp>
      <p:sp>
        <p:nvSpPr>
          <p:cNvPr id="16486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1F07F2A9-96FA-4328-BB67-BFFE88CAB391}"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a:xfrm>
            <a:off x="381000" y="685800"/>
            <a:ext cx="6096000" cy="3429000"/>
          </a:xfrm>
        </p:spPr>
      </p:sp>
      <p:sp>
        <p:nvSpPr>
          <p:cNvPr id="164867" name="备注占位符 2"/>
          <p:cNvSpPr>
            <a:spLocks noGrp="1"/>
          </p:cNvSpPr>
          <p:nvPr>
            <p:ph type="body" idx="1"/>
          </p:nvPr>
        </p:nvSpPr>
        <p:spPr>
          <a:noFill/>
        </p:spPr>
        <p:txBody>
          <a:bodyPr/>
          <a:lstStyle/>
          <a:p>
            <a:endParaRPr lang="zh-CN" altLang="en-US"/>
          </a:p>
        </p:txBody>
      </p:sp>
      <p:sp>
        <p:nvSpPr>
          <p:cNvPr id="16486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1F07F2A9-96FA-4328-BB67-BFFE88CAB391}"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a:xfrm>
            <a:off x="381000" y="685800"/>
            <a:ext cx="6096000" cy="3429000"/>
          </a:xfrm>
        </p:spPr>
      </p:sp>
      <p:sp>
        <p:nvSpPr>
          <p:cNvPr id="67586" name="备注占位符 2"/>
          <p:cNvSpPr>
            <a:spLocks noGrp="1"/>
          </p:cNvSpPr>
          <p:nvPr>
            <p:ph type="body" idx="1"/>
          </p:nvPr>
        </p:nvSpPr>
        <p:spPr>
          <a:noFill/>
        </p:spPr>
        <p:txBody>
          <a:bodyPr/>
          <a:lstStyle/>
          <a:p>
            <a:endParaRPr lang="zh-CN" altLang="en-US"/>
          </a:p>
        </p:txBody>
      </p:sp>
      <p:sp>
        <p:nvSpPr>
          <p:cNvPr id="67587" name="灯片编号占位符 3"/>
          <p:cNvSpPr>
            <a:spLocks noGrp="1"/>
          </p:cNvSpPr>
          <p:nvPr>
            <p:ph type="sldNum" sz="quarter" idx="5"/>
          </p:nvPr>
        </p:nvSpPr>
        <p:spPr>
          <a:noFill/>
          <a:ln>
            <a:miter lim="800000"/>
          </a:ln>
        </p:spPr>
        <p:txBody>
          <a:bodyPr/>
          <a:lstStyle/>
          <a:p>
            <a:fld id="{092FD7E6-E602-4BB9-A670-FB4DA22FDA20}"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a:xfrm>
            <a:off x="381000" y="685800"/>
            <a:ext cx="6096000" cy="3429000"/>
          </a:xfrm>
        </p:spPr>
      </p:sp>
      <p:sp>
        <p:nvSpPr>
          <p:cNvPr id="28674" name="备注占位符 2"/>
          <p:cNvSpPr>
            <a:spLocks noGrp="1"/>
          </p:cNvSpPr>
          <p:nvPr>
            <p:ph type="body" idx="1"/>
          </p:nvPr>
        </p:nvSpPr>
        <p:spPr>
          <a:noFill/>
        </p:spPr>
        <p:txBody>
          <a:bodyPr/>
          <a:lstStyle/>
          <a:p>
            <a:endParaRPr lang="zh-CN" altLang="en-US"/>
          </a:p>
        </p:txBody>
      </p:sp>
      <p:sp>
        <p:nvSpPr>
          <p:cNvPr id="28675" name="灯片编号占位符 3"/>
          <p:cNvSpPr>
            <a:spLocks noGrp="1"/>
          </p:cNvSpPr>
          <p:nvPr>
            <p:ph type="sldNum" sz="quarter" idx="5"/>
          </p:nvPr>
        </p:nvSpPr>
        <p:spPr>
          <a:noFill/>
          <a:ln>
            <a:miter lim="800000"/>
          </a:ln>
        </p:spPr>
        <p:txBody>
          <a:bodyPr/>
          <a:lstStyle/>
          <a:p>
            <a:fld id="{0493E1DF-E6A1-475E-A020-2823AD5DD080}"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561A448-7137-4BD9-A046-92A532E8BE34}" type="slidenum">
              <a:rPr lang="en-US" altLang="zh-CN" sz="1200"/>
            </a:fld>
            <a:endParaRPr lang="en-US" altLang="zh-CN"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幻灯片图像占位符 1"/>
          <p:cNvSpPr>
            <a:spLocks noGrp="1" noRot="1" noChangeAspect="1" noTextEdit="1"/>
          </p:cNvSpPr>
          <p:nvPr>
            <p:ph type="sldImg"/>
          </p:nvPr>
        </p:nvSpPr>
        <p:spPr>
          <a:xfrm>
            <a:off x="381000" y="685800"/>
            <a:ext cx="6096000" cy="3429000"/>
          </a:xfrm>
        </p:spPr>
      </p:sp>
      <p:sp>
        <p:nvSpPr>
          <p:cNvPr id="168963" name="备注占位符 2"/>
          <p:cNvSpPr>
            <a:spLocks noGrp="1"/>
          </p:cNvSpPr>
          <p:nvPr>
            <p:ph type="body" idx="1"/>
          </p:nvPr>
        </p:nvSpPr>
        <p:spPr>
          <a:noFill/>
        </p:spPr>
        <p:txBody>
          <a:bodyPr/>
          <a:lstStyle/>
          <a:p>
            <a:endParaRPr lang="zh-CN" altLang="en-US"/>
          </a:p>
        </p:txBody>
      </p:sp>
      <p:sp>
        <p:nvSpPr>
          <p:cNvPr id="16896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8398B39-6665-4222-AFC0-F3E6F348A3D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幻灯片图像占位符 1"/>
          <p:cNvSpPr>
            <a:spLocks noGrp="1" noRot="1" noChangeAspect="1" noTextEdit="1"/>
          </p:cNvSpPr>
          <p:nvPr>
            <p:ph type="sldImg"/>
          </p:nvPr>
        </p:nvSpPr>
        <p:spPr>
          <a:xfrm>
            <a:off x="381000" y="685800"/>
            <a:ext cx="6096000" cy="3429000"/>
          </a:xfrm>
        </p:spPr>
      </p:sp>
      <p:sp>
        <p:nvSpPr>
          <p:cNvPr id="181251" name="备注占位符 2"/>
          <p:cNvSpPr>
            <a:spLocks noGrp="1"/>
          </p:cNvSpPr>
          <p:nvPr>
            <p:ph type="body" idx="1"/>
          </p:nvPr>
        </p:nvSpPr>
        <p:spPr>
          <a:noFill/>
        </p:spPr>
        <p:txBody>
          <a:bodyPr/>
          <a:lstStyle/>
          <a:p>
            <a:endParaRPr lang="zh-CN" altLang="en-US"/>
          </a:p>
        </p:txBody>
      </p:sp>
      <p:sp>
        <p:nvSpPr>
          <p:cNvPr id="18125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A3225E93-484F-4EC8-A060-17344401D5A9}"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幻灯片图像占位符 1"/>
          <p:cNvSpPr>
            <a:spLocks noGrp="1" noRot="1" noChangeAspect="1" noTextEdit="1"/>
          </p:cNvSpPr>
          <p:nvPr>
            <p:ph type="sldImg"/>
          </p:nvPr>
        </p:nvSpPr>
        <p:spPr>
          <a:xfrm>
            <a:off x="381000" y="685800"/>
            <a:ext cx="6096000" cy="3429000"/>
          </a:xfrm>
        </p:spPr>
      </p:sp>
      <p:sp>
        <p:nvSpPr>
          <p:cNvPr id="183299" name="备注占位符 2"/>
          <p:cNvSpPr>
            <a:spLocks noGrp="1"/>
          </p:cNvSpPr>
          <p:nvPr>
            <p:ph type="body" idx="1"/>
          </p:nvPr>
        </p:nvSpPr>
        <p:spPr>
          <a:noFill/>
        </p:spPr>
        <p:txBody>
          <a:bodyPr/>
          <a:lstStyle/>
          <a:p>
            <a:endParaRPr lang="zh-CN" altLang="en-US"/>
          </a:p>
        </p:txBody>
      </p:sp>
      <p:sp>
        <p:nvSpPr>
          <p:cNvPr id="18330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E0CADBA-EDAF-4783-ACBA-8BDF1D6162DF}"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561A448-7137-4BD9-A046-92A532E8BE34}" type="slidenum">
              <a:rPr lang="en-US" altLang="zh-CN" sz="1200"/>
            </a:fld>
            <a:endParaRPr lang="en-US" altLang="zh-CN"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561A448-7137-4BD9-A046-92A532E8BE34}" type="slidenum">
              <a:rPr lang="en-US" altLang="zh-CN" sz="1200"/>
            </a:fld>
            <a:endParaRPr lang="en-US" altLang="zh-CN"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561A448-7137-4BD9-A046-92A532E8BE34}" type="slidenum">
              <a:rPr lang="en-US" altLang="zh-CN" sz="1200"/>
            </a:fld>
            <a:endParaRPr lang="en-US" altLang="zh-CN"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幻灯片图像占位符 1"/>
          <p:cNvSpPr>
            <a:spLocks noGrp="1" noRot="1" noChangeAspect="1" noTextEdit="1"/>
          </p:cNvSpPr>
          <p:nvPr>
            <p:ph type="sldImg"/>
          </p:nvPr>
        </p:nvSpPr>
        <p:spPr>
          <a:xfrm>
            <a:off x="381000" y="685800"/>
            <a:ext cx="6096000" cy="3429000"/>
          </a:xfrm>
        </p:spPr>
      </p:sp>
      <p:sp>
        <p:nvSpPr>
          <p:cNvPr id="236547" name="备注占位符 2"/>
          <p:cNvSpPr>
            <a:spLocks noGrp="1"/>
          </p:cNvSpPr>
          <p:nvPr>
            <p:ph type="body" idx="1"/>
          </p:nvPr>
        </p:nvSpPr>
        <p:spPr>
          <a:noFill/>
        </p:spPr>
        <p:txBody>
          <a:bodyPr/>
          <a:lstStyle/>
          <a:p>
            <a:endParaRPr lang="zh-CN" altLang="en-US"/>
          </a:p>
        </p:txBody>
      </p:sp>
      <p:sp>
        <p:nvSpPr>
          <p:cNvPr id="23654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0B7F6DE-1F72-42F7-A8D7-967E705C04DE}" type="slidenum">
              <a:rPr lang="en-US" altLang="zh-CN" sz="1200"/>
            </a:fld>
            <a:endParaRPr lang="en-US" altLang="zh-CN"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幻灯片图像占位符 1"/>
          <p:cNvSpPr>
            <a:spLocks noGrp="1" noRot="1" noChangeAspect="1" noTextEdit="1"/>
          </p:cNvSpPr>
          <p:nvPr>
            <p:ph type="sldImg"/>
          </p:nvPr>
        </p:nvSpPr>
        <p:spPr>
          <a:xfrm>
            <a:off x="381000" y="685800"/>
            <a:ext cx="6096000" cy="3429000"/>
          </a:xfrm>
        </p:spPr>
      </p:sp>
      <p:sp>
        <p:nvSpPr>
          <p:cNvPr id="228355" name="备注占位符 2"/>
          <p:cNvSpPr>
            <a:spLocks noGrp="1"/>
          </p:cNvSpPr>
          <p:nvPr>
            <p:ph type="body" idx="1"/>
          </p:nvPr>
        </p:nvSpPr>
        <p:spPr>
          <a:noFill/>
        </p:spPr>
        <p:txBody>
          <a:bodyPr/>
          <a:lstStyle/>
          <a:p>
            <a:endParaRPr lang="zh-CN" altLang="en-US"/>
          </a:p>
        </p:txBody>
      </p:sp>
      <p:sp>
        <p:nvSpPr>
          <p:cNvPr id="22835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8AAB041-068A-4BF1-BA62-FC7D35286882}" type="slidenum">
              <a:rPr lang="en-US" altLang="zh-CN" sz="1200"/>
            </a:fld>
            <a:endParaRPr lang="en-US" altLang="zh-CN"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幻灯片图像占位符 1"/>
          <p:cNvSpPr>
            <a:spLocks noGrp="1" noRot="1" noChangeAspect="1" noTextEdit="1"/>
          </p:cNvSpPr>
          <p:nvPr>
            <p:ph type="sldImg"/>
          </p:nvPr>
        </p:nvSpPr>
        <p:spPr>
          <a:xfrm>
            <a:off x="381000" y="685800"/>
            <a:ext cx="6096000" cy="3429000"/>
          </a:xfrm>
        </p:spPr>
      </p:sp>
      <p:sp>
        <p:nvSpPr>
          <p:cNvPr id="232451" name="备注占位符 2"/>
          <p:cNvSpPr>
            <a:spLocks noGrp="1"/>
          </p:cNvSpPr>
          <p:nvPr>
            <p:ph type="body" idx="1"/>
          </p:nvPr>
        </p:nvSpPr>
        <p:spPr>
          <a:noFill/>
        </p:spPr>
        <p:txBody>
          <a:bodyPr/>
          <a:lstStyle/>
          <a:p>
            <a:endParaRPr lang="zh-CN" altLang="en-US"/>
          </a:p>
        </p:txBody>
      </p:sp>
      <p:sp>
        <p:nvSpPr>
          <p:cNvPr id="23245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B520736E-4E33-4094-A411-AFC8E4A907E1}" type="slidenum">
              <a:rPr lang="en-US" altLang="zh-CN" sz="1200"/>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a:xfrm>
            <a:off x="381000" y="685800"/>
            <a:ext cx="6096000" cy="3429000"/>
          </a:xfrm>
        </p:spPr>
      </p:sp>
      <p:sp>
        <p:nvSpPr>
          <p:cNvPr id="30722" name="备注占位符 2"/>
          <p:cNvSpPr>
            <a:spLocks noGrp="1"/>
          </p:cNvSpPr>
          <p:nvPr>
            <p:ph type="body" idx="1"/>
          </p:nvPr>
        </p:nvSpPr>
        <p:spPr>
          <a:noFill/>
        </p:spPr>
        <p:txBody>
          <a:bodyPr/>
          <a:lstStyle/>
          <a:p>
            <a:endParaRPr lang="zh-CN" altLang="en-US"/>
          </a:p>
        </p:txBody>
      </p:sp>
      <p:sp>
        <p:nvSpPr>
          <p:cNvPr id="30723" name="灯片编号占位符 3"/>
          <p:cNvSpPr>
            <a:spLocks noGrp="1"/>
          </p:cNvSpPr>
          <p:nvPr>
            <p:ph type="sldNum" sz="quarter" idx="5"/>
          </p:nvPr>
        </p:nvSpPr>
        <p:spPr>
          <a:noFill/>
          <a:ln>
            <a:miter lim="800000"/>
          </a:ln>
        </p:spPr>
        <p:txBody>
          <a:bodyPr/>
          <a:lstStyle/>
          <a:p>
            <a:fld id="{094216DD-D0B5-4ABF-A4FF-197C8016BA05}"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幻灯片图像占位符 1"/>
          <p:cNvSpPr>
            <a:spLocks noGrp="1" noRot="1" noChangeAspect="1" noTextEdit="1"/>
          </p:cNvSpPr>
          <p:nvPr>
            <p:ph type="sldImg"/>
          </p:nvPr>
        </p:nvSpPr>
        <p:spPr>
          <a:xfrm>
            <a:off x="381000" y="685800"/>
            <a:ext cx="6096000" cy="3429000"/>
          </a:xfrm>
        </p:spPr>
      </p:sp>
      <p:sp>
        <p:nvSpPr>
          <p:cNvPr id="234499" name="备注占位符 2"/>
          <p:cNvSpPr>
            <a:spLocks noGrp="1"/>
          </p:cNvSpPr>
          <p:nvPr>
            <p:ph type="body" idx="1"/>
          </p:nvPr>
        </p:nvSpPr>
        <p:spPr>
          <a:noFill/>
        </p:spPr>
        <p:txBody>
          <a:bodyPr/>
          <a:lstStyle/>
          <a:p>
            <a:endParaRPr lang="zh-CN" altLang="en-US"/>
          </a:p>
        </p:txBody>
      </p:sp>
      <p:sp>
        <p:nvSpPr>
          <p:cNvPr id="23450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B148A9E-0FFD-4126-AA01-19A70043A120}"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幻灯片图像占位符 1"/>
          <p:cNvSpPr>
            <a:spLocks noGrp="1" noRot="1" noChangeAspect="1" noTextEdit="1"/>
          </p:cNvSpPr>
          <p:nvPr>
            <p:ph type="sldImg"/>
          </p:nvPr>
        </p:nvSpPr>
        <p:spPr>
          <a:xfrm>
            <a:off x="381000" y="685800"/>
            <a:ext cx="6096000" cy="3429000"/>
          </a:xfrm>
        </p:spPr>
      </p:sp>
      <p:sp>
        <p:nvSpPr>
          <p:cNvPr id="238595" name="备注占位符 2"/>
          <p:cNvSpPr>
            <a:spLocks noGrp="1"/>
          </p:cNvSpPr>
          <p:nvPr>
            <p:ph type="body" idx="1"/>
          </p:nvPr>
        </p:nvSpPr>
        <p:spPr>
          <a:noFill/>
        </p:spPr>
        <p:txBody>
          <a:bodyPr/>
          <a:lstStyle/>
          <a:p>
            <a:endParaRPr lang="zh-CN" altLang="en-US"/>
          </a:p>
        </p:txBody>
      </p:sp>
      <p:sp>
        <p:nvSpPr>
          <p:cNvPr id="23859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E0C3BAC9-E546-4EED-8DA5-C0F48CCADB06}"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幻灯片图像占位符 1"/>
          <p:cNvSpPr>
            <a:spLocks noGrp="1" noRot="1" noChangeAspect="1" noTextEdit="1"/>
          </p:cNvSpPr>
          <p:nvPr>
            <p:ph type="sldImg"/>
          </p:nvPr>
        </p:nvSpPr>
        <p:spPr>
          <a:xfrm>
            <a:off x="381000" y="685800"/>
            <a:ext cx="6096000" cy="3429000"/>
          </a:xfrm>
        </p:spPr>
      </p:sp>
      <p:sp>
        <p:nvSpPr>
          <p:cNvPr id="240643" name="备注占位符 2"/>
          <p:cNvSpPr>
            <a:spLocks noGrp="1"/>
          </p:cNvSpPr>
          <p:nvPr>
            <p:ph type="body" idx="1"/>
          </p:nvPr>
        </p:nvSpPr>
        <p:spPr>
          <a:noFill/>
        </p:spPr>
        <p:txBody>
          <a:bodyPr/>
          <a:lstStyle/>
          <a:p>
            <a:endParaRPr lang="zh-CN" altLang="en-US"/>
          </a:p>
        </p:txBody>
      </p:sp>
      <p:sp>
        <p:nvSpPr>
          <p:cNvPr id="24064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E91A1E-06AC-4D0A-8FD8-812720AF3954}"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幻灯片图像占位符 1"/>
          <p:cNvSpPr>
            <a:spLocks noGrp="1" noRot="1" noChangeAspect="1" noTextEdit="1"/>
          </p:cNvSpPr>
          <p:nvPr>
            <p:ph type="sldImg"/>
          </p:nvPr>
        </p:nvSpPr>
        <p:spPr>
          <a:xfrm>
            <a:off x="381000" y="685800"/>
            <a:ext cx="6096000" cy="3429000"/>
          </a:xfrm>
        </p:spPr>
      </p:sp>
      <p:sp>
        <p:nvSpPr>
          <p:cNvPr id="242691" name="备注占位符 2"/>
          <p:cNvSpPr>
            <a:spLocks noGrp="1"/>
          </p:cNvSpPr>
          <p:nvPr>
            <p:ph type="body" idx="1"/>
          </p:nvPr>
        </p:nvSpPr>
        <p:spPr>
          <a:noFill/>
        </p:spPr>
        <p:txBody>
          <a:bodyPr/>
          <a:lstStyle/>
          <a:p>
            <a:endParaRPr lang="zh-CN" altLang="en-US"/>
          </a:p>
        </p:txBody>
      </p:sp>
      <p:sp>
        <p:nvSpPr>
          <p:cNvPr id="2426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8C51571-6885-4341-AD39-29ECE39BF94B}"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幻灯片图像占位符 1"/>
          <p:cNvSpPr>
            <a:spLocks noGrp="1" noRot="1" noChangeAspect="1" noTextEdit="1"/>
          </p:cNvSpPr>
          <p:nvPr>
            <p:ph type="sldImg"/>
          </p:nvPr>
        </p:nvSpPr>
        <p:spPr>
          <a:xfrm>
            <a:off x="381000" y="685800"/>
            <a:ext cx="6096000" cy="3429000"/>
          </a:xfrm>
        </p:spPr>
      </p:sp>
      <p:sp>
        <p:nvSpPr>
          <p:cNvPr id="242691" name="备注占位符 2"/>
          <p:cNvSpPr>
            <a:spLocks noGrp="1"/>
          </p:cNvSpPr>
          <p:nvPr>
            <p:ph type="body" idx="1"/>
          </p:nvPr>
        </p:nvSpPr>
        <p:spPr>
          <a:noFill/>
        </p:spPr>
        <p:txBody>
          <a:bodyPr/>
          <a:lstStyle/>
          <a:p>
            <a:endParaRPr lang="zh-CN" altLang="en-US"/>
          </a:p>
        </p:txBody>
      </p:sp>
      <p:sp>
        <p:nvSpPr>
          <p:cNvPr id="2426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8C51571-6885-4341-AD39-29ECE39BF94B}"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幻灯片图像占位符 1"/>
          <p:cNvSpPr>
            <a:spLocks noGrp="1" noRot="1" noChangeAspect="1" noTextEdit="1"/>
          </p:cNvSpPr>
          <p:nvPr>
            <p:ph type="sldImg"/>
          </p:nvPr>
        </p:nvSpPr>
        <p:spPr>
          <a:xfrm>
            <a:off x="381000" y="685800"/>
            <a:ext cx="6096000" cy="3429000"/>
          </a:xfrm>
        </p:spPr>
      </p:sp>
      <p:sp>
        <p:nvSpPr>
          <p:cNvPr id="244739" name="备注占位符 2"/>
          <p:cNvSpPr>
            <a:spLocks noGrp="1"/>
          </p:cNvSpPr>
          <p:nvPr>
            <p:ph type="body" idx="1"/>
          </p:nvPr>
        </p:nvSpPr>
        <p:spPr>
          <a:noFill/>
        </p:spPr>
        <p:txBody>
          <a:bodyPr/>
          <a:lstStyle/>
          <a:p>
            <a:endParaRPr lang="zh-CN" altLang="en-US"/>
          </a:p>
        </p:txBody>
      </p:sp>
      <p:sp>
        <p:nvSpPr>
          <p:cNvPr id="24474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ADC39277-EFB9-443E-8D0F-F487DF3704FD}" type="slidenum">
              <a:rPr lang="en-US" altLang="zh-CN" sz="1200"/>
            </a:fld>
            <a:endParaRPr lang="en-US" altLang="zh-CN"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幻灯片图像占位符 1"/>
          <p:cNvSpPr>
            <a:spLocks noGrp="1" noRot="1" noChangeAspect="1" noTextEdit="1"/>
          </p:cNvSpPr>
          <p:nvPr>
            <p:ph type="sldImg"/>
          </p:nvPr>
        </p:nvSpPr>
        <p:spPr>
          <a:xfrm>
            <a:off x="381000" y="685800"/>
            <a:ext cx="6096000" cy="3429000"/>
          </a:xfrm>
        </p:spPr>
      </p:sp>
      <p:sp>
        <p:nvSpPr>
          <p:cNvPr id="246787" name="备注占位符 2"/>
          <p:cNvSpPr>
            <a:spLocks noGrp="1"/>
          </p:cNvSpPr>
          <p:nvPr>
            <p:ph type="body" idx="1"/>
          </p:nvPr>
        </p:nvSpPr>
        <p:spPr>
          <a:noFill/>
        </p:spPr>
        <p:txBody>
          <a:bodyPr/>
          <a:lstStyle/>
          <a:p>
            <a:endParaRPr lang="zh-CN" altLang="en-US"/>
          </a:p>
        </p:txBody>
      </p:sp>
      <p:sp>
        <p:nvSpPr>
          <p:cNvPr id="24678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A5E76B1D-C1BD-44EF-9D3B-0FBA6AEA9DDD}" type="slidenum">
              <a:rPr lang="en-US" altLang="zh-CN" sz="1200"/>
            </a:fld>
            <a:endParaRPr lang="en-US" altLang="zh-CN" sz="12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幻灯片图像占位符 1"/>
          <p:cNvSpPr>
            <a:spLocks noGrp="1" noRot="1" noChangeAspect="1" noTextEdit="1"/>
          </p:cNvSpPr>
          <p:nvPr>
            <p:ph type="sldImg"/>
          </p:nvPr>
        </p:nvSpPr>
        <p:spPr>
          <a:xfrm>
            <a:off x="381000" y="685800"/>
            <a:ext cx="6096000" cy="3429000"/>
          </a:xfrm>
        </p:spPr>
      </p:sp>
      <p:sp>
        <p:nvSpPr>
          <p:cNvPr id="246787" name="备注占位符 2"/>
          <p:cNvSpPr>
            <a:spLocks noGrp="1"/>
          </p:cNvSpPr>
          <p:nvPr>
            <p:ph type="body" idx="1"/>
          </p:nvPr>
        </p:nvSpPr>
        <p:spPr>
          <a:noFill/>
        </p:spPr>
        <p:txBody>
          <a:bodyPr/>
          <a:lstStyle/>
          <a:p>
            <a:endParaRPr lang="zh-CN" altLang="en-US"/>
          </a:p>
        </p:txBody>
      </p:sp>
      <p:sp>
        <p:nvSpPr>
          <p:cNvPr id="24678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A5E76B1D-C1BD-44EF-9D3B-0FBA6AEA9DDD}" type="slidenum">
              <a:rPr lang="en-US" altLang="zh-CN" sz="1200"/>
            </a:fld>
            <a:endParaRPr lang="en-US" altLang="zh-CN" sz="120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幻灯片图像占位符 1"/>
          <p:cNvSpPr>
            <a:spLocks noGrp="1" noRot="1" noChangeAspect="1" noTextEdit="1"/>
          </p:cNvSpPr>
          <p:nvPr>
            <p:ph type="sldImg"/>
          </p:nvPr>
        </p:nvSpPr>
        <p:spPr>
          <a:xfrm>
            <a:off x="381000" y="685800"/>
            <a:ext cx="6096000" cy="3429000"/>
          </a:xfrm>
        </p:spPr>
      </p:sp>
      <p:sp>
        <p:nvSpPr>
          <p:cNvPr id="248835" name="备注占位符 2"/>
          <p:cNvSpPr>
            <a:spLocks noGrp="1"/>
          </p:cNvSpPr>
          <p:nvPr>
            <p:ph type="body" idx="1"/>
          </p:nvPr>
        </p:nvSpPr>
        <p:spPr>
          <a:noFill/>
        </p:spPr>
        <p:txBody>
          <a:bodyPr/>
          <a:lstStyle/>
          <a:p>
            <a:endParaRPr lang="zh-CN" altLang="en-US"/>
          </a:p>
        </p:txBody>
      </p:sp>
      <p:sp>
        <p:nvSpPr>
          <p:cNvPr id="24883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BA31AE30-7A42-447E-A55A-EF0CA6F08D96}"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幻灯片图像占位符 1"/>
          <p:cNvSpPr>
            <a:spLocks noGrp="1" noRot="1" noChangeAspect="1" noTextEdit="1"/>
          </p:cNvSpPr>
          <p:nvPr>
            <p:ph type="sldImg"/>
          </p:nvPr>
        </p:nvSpPr>
        <p:spPr>
          <a:xfrm>
            <a:off x="381000" y="685800"/>
            <a:ext cx="6096000" cy="3429000"/>
          </a:xfrm>
        </p:spPr>
      </p:sp>
      <p:sp>
        <p:nvSpPr>
          <p:cNvPr id="248835" name="备注占位符 2"/>
          <p:cNvSpPr>
            <a:spLocks noGrp="1"/>
          </p:cNvSpPr>
          <p:nvPr>
            <p:ph type="body" idx="1"/>
          </p:nvPr>
        </p:nvSpPr>
        <p:spPr>
          <a:noFill/>
        </p:spPr>
        <p:txBody>
          <a:bodyPr/>
          <a:lstStyle/>
          <a:p>
            <a:endParaRPr lang="zh-CN" altLang="en-US"/>
          </a:p>
        </p:txBody>
      </p:sp>
      <p:sp>
        <p:nvSpPr>
          <p:cNvPr id="24883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BA31AE30-7A42-447E-A55A-EF0CA6F08D96}"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a:xfrm>
            <a:off x="381000" y="685800"/>
            <a:ext cx="6096000" cy="3429000"/>
          </a:xfrm>
        </p:spPr>
      </p:sp>
      <p:sp>
        <p:nvSpPr>
          <p:cNvPr id="32770" name="备注占位符 2"/>
          <p:cNvSpPr>
            <a:spLocks noGrp="1"/>
          </p:cNvSpPr>
          <p:nvPr>
            <p:ph type="body" idx="1"/>
          </p:nvPr>
        </p:nvSpPr>
        <p:spPr>
          <a:noFill/>
        </p:spPr>
        <p:txBody>
          <a:bodyPr/>
          <a:lstStyle/>
          <a:p>
            <a:endParaRPr lang="zh-CN" altLang="en-US"/>
          </a:p>
        </p:txBody>
      </p:sp>
      <p:sp>
        <p:nvSpPr>
          <p:cNvPr id="32771" name="灯片编号占位符 3"/>
          <p:cNvSpPr>
            <a:spLocks noGrp="1"/>
          </p:cNvSpPr>
          <p:nvPr>
            <p:ph type="sldNum" sz="quarter" idx="5"/>
          </p:nvPr>
        </p:nvSpPr>
        <p:spPr>
          <a:noFill/>
          <a:ln>
            <a:miter lim="800000"/>
          </a:ln>
        </p:spPr>
        <p:txBody>
          <a:bodyPr/>
          <a:lstStyle/>
          <a:p>
            <a:fld id="{B59D0122-1DBA-4C95-925B-C0AFCABEFE5A}" type="slidenum">
              <a:rPr lang="en-US" altLang="zh-CN" smtClean="0"/>
            </a:fld>
            <a:endParaRPr lang="en-US" altLang="zh-CN"/>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幻灯片图像占位符 1"/>
          <p:cNvSpPr>
            <a:spLocks noGrp="1" noRot="1" noChangeAspect="1" noTextEdit="1"/>
          </p:cNvSpPr>
          <p:nvPr>
            <p:ph type="sldImg"/>
          </p:nvPr>
        </p:nvSpPr>
        <p:spPr>
          <a:xfrm>
            <a:off x="381000" y="685800"/>
            <a:ext cx="6096000" cy="3429000"/>
          </a:xfrm>
        </p:spPr>
      </p:sp>
      <p:sp>
        <p:nvSpPr>
          <p:cNvPr id="244739" name="备注占位符 2"/>
          <p:cNvSpPr>
            <a:spLocks noGrp="1"/>
          </p:cNvSpPr>
          <p:nvPr>
            <p:ph type="body" idx="1"/>
          </p:nvPr>
        </p:nvSpPr>
        <p:spPr>
          <a:noFill/>
        </p:spPr>
        <p:txBody>
          <a:bodyPr/>
          <a:lstStyle/>
          <a:p>
            <a:endParaRPr lang="zh-CN" altLang="en-US"/>
          </a:p>
        </p:txBody>
      </p:sp>
      <p:sp>
        <p:nvSpPr>
          <p:cNvPr id="24474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ADC39277-EFB9-443E-8D0F-F487DF3704FD}" type="slidenum">
              <a:rPr lang="en-US" altLang="zh-CN" sz="1200"/>
            </a:fld>
            <a:endParaRPr lang="en-US" altLang="zh-CN" sz="120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幻灯片图像占位符 1"/>
          <p:cNvSpPr>
            <a:spLocks noGrp="1" noRot="1" noChangeAspect="1" noTextEdit="1"/>
          </p:cNvSpPr>
          <p:nvPr>
            <p:ph type="sldImg"/>
          </p:nvPr>
        </p:nvSpPr>
        <p:spPr>
          <a:xfrm>
            <a:off x="381000" y="685800"/>
            <a:ext cx="6096000" cy="3429000"/>
          </a:xfrm>
        </p:spPr>
      </p:sp>
      <p:sp>
        <p:nvSpPr>
          <p:cNvPr id="250883" name="备注占位符 2"/>
          <p:cNvSpPr>
            <a:spLocks noGrp="1"/>
          </p:cNvSpPr>
          <p:nvPr>
            <p:ph type="body" idx="1"/>
          </p:nvPr>
        </p:nvSpPr>
        <p:spPr>
          <a:noFill/>
        </p:spPr>
        <p:txBody>
          <a:bodyPr/>
          <a:lstStyle/>
          <a:p>
            <a:endParaRPr lang="zh-CN" altLang="en-US"/>
          </a:p>
        </p:txBody>
      </p:sp>
      <p:sp>
        <p:nvSpPr>
          <p:cNvPr id="25088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588340DB-4EB7-42DD-87ED-56DD9987BF7A}"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幻灯片图像占位符 1"/>
          <p:cNvSpPr>
            <a:spLocks noGrp="1" noRot="1" noChangeAspect="1" noTextEdit="1"/>
          </p:cNvSpPr>
          <p:nvPr>
            <p:ph type="sldImg"/>
          </p:nvPr>
        </p:nvSpPr>
        <p:spPr>
          <a:xfrm>
            <a:off x="381000" y="685800"/>
            <a:ext cx="6096000" cy="3429000"/>
          </a:xfrm>
        </p:spPr>
      </p:sp>
      <p:sp>
        <p:nvSpPr>
          <p:cNvPr id="209923" name="备注占位符 2"/>
          <p:cNvSpPr>
            <a:spLocks noGrp="1"/>
          </p:cNvSpPr>
          <p:nvPr>
            <p:ph type="body" idx="1"/>
          </p:nvPr>
        </p:nvSpPr>
        <p:spPr>
          <a:noFill/>
        </p:spPr>
        <p:txBody>
          <a:bodyPr/>
          <a:lstStyle/>
          <a:p>
            <a:endParaRPr lang="zh-CN" altLang="en-US"/>
          </a:p>
        </p:txBody>
      </p:sp>
      <p:sp>
        <p:nvSpPr>
          <p:cNvPr id="2099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10E99756-5683-40B5-8131-2F35FBF8966F}"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幻灯片图像占位符 1"/>
          <p:cNvSpPr>
            <a:spLocks noGrp="1" noRot="1" noChangeAspect="1" noTextEdit="1"/>
          </p:cNvSpPr>
          <p:nvPr>
            <p:ph type="sldImg"/>
          </p:nvPr>
        </p:nvSpPr>
        <p:spPr>
          <a:xfrm>
            <a:off x="381000" y="685800"/>
            <a:ext cx="6096000" cy="3429000"/>
          </a:xfrm>
        </p:spPr>
      </p:sp>
      <p:sp>
        <p:nvSpPr>
          <p:cNvPr id="254979" name="备注占位符 2"/>
          <p:cNvSpPr>
            <a:spLocks noGrp="1"/>
          </p:cNvSpPr>
          <p:nvPr>
            <p:ph type="body" idx="1"/>
          </p:nvPr>
        </p:nvSpPr>
        <p:spPr>
          <a:noFill/>
        </p:spPr>
        <p:txBody>
          <a:bodyPr/>
          <a:lstStyle/>
          <a:p>
            <a:endParaRPr lang="zh-CN" altLang="en-US"/>
          </a:p>
        </p:txBody>
      </p:sp>
      <p:sp>
        <p:nvSpPr>
          <p:cNvPr id="25498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051F282E-C91C-49DA-8603-D206CC65812B}" type="slidenum">
              <a:rPr lang="en-US" altLang="zh-CN" sz="1200"/>
            </a:fld>
            <a:endParaRPr lang="en-US" altLang="zh-CN" sz="120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B37EADC-EB24-4706-B3C5-C6F52A3F5749}" type="slidenum">
              <a:rPr lang="en-US" altLang="zh-CN" sz="1200"/>
            </a:fld>
            <a:endParaRPr lang="en-US" altLang="zh-CN" sz="120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B37EADC-EB24-4706-B3C5-C6F52A3F5749}" type="slidenum">
              <a:rPr lang="en-US" altLang="zh-CN" sz="1200"/>
            </a:fld>
            <a:endParaRPr lang="en-US" altLang="zh-CN" sz="120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a:xfrm>
            <a:off x="381000" y="685800"/>
            <a:ext cx="6096000" cy="3429000"/>
          </a:xfrm>
        </p:spPr>
      </p:sp>
      <p:sp>
        <p:nvSpPr>
          <p:cNvPr id="34818" name="备注占位符 2"/>
          <p:cNvSpPr>
            <a:spLocks noGrp="1"/>
          </p:cNvSpPr>
          <p:nvPr>
            <p:ph type="body" idx="1"/>
          </p:nvPr>
        </p:nvSpPr>
        <p:spPr>
          <a:noFill/>
        </p:spPr>
        <p:txBody>
          <a:bodyPr/>
          <a:lstStyle/>
          <a:p>
            <a:endParaRPr lang="zh-CN" altLang="en-US"/>
          </a:p>
        </p:txBody>
      </p:sp>
      <p:sp>
        <p:nvSpPr>
          <p:cNvPr id="34819" name="灯片编号占位符 3"/>
          <p:cNvSpPr>
            <a:spLocks noGrp="1"/>
          </p:cNvSpPr>
          <p:nvPr>
            <p:ph type="sldNum" sz="quarter" idx="5"/>
          </p:nvPr>
        </p:nvSpPr>
        <p:spPr>
          <a:noFill/>
          <a:ln>
            <a:miter lim="800000"/>
          </a:ln>
        </p:spPr>
        <p:txBody>
          <a:bodyPr/>
          <a:lstStyle/>
          <a:p>
            <a:fld id="{7A38FFDA-84D7-4976-BEC2-BFDCD65A389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a:p>
        </p:txBody>
      </p:sp>
      <p:sp>
        <p:nvSpPr>
          <p:cNvPr id="36867" name="灯片编号占位符 3"/>
          <p:cNvSpPr>
            <a:spLocks noGrp="1"/>
          </p:cNvSpPr>
          <p:nvPr>
            <p:ph type="sldNum" sz="quarter" idx="5"/>
          </p:nvPr>
        </p:nvSpPr>
        <p:spPr>
          <a:noFill/>
          <a:ln>
            <a:miter lim="800000"/>
          </a:ln>
        </p:spPr>
        <p:txBody>
          <a:bodyPr/>
          <a:lstStyle/>
          <a:p>
            <a:fld id="{3973BC58-B95E-4452-B5F8-60297AB0B93A}"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幻灯片图像占位符 1"/>
          <p:cNvSpPr>
            <a:spLocks noGrp="1" noRot="1" noChangeAspect="1"/>
          </p:cNvSpPr>
          <p:nvPr>
            <p:ph type="sldImg"/>
          </p:nvPr>
        </p:nvSpPr>
        <p:spPr>
          <a:xfrm>
            <a:off x="381000" y="685800"/>
            <a:ext cx="6096000" cy="3429000"/>
          </a:xfrm>
        </p:spPr>
      </p:sp>
      <p:sp>
        <p:nvSpPr>
          <p:cNvPr id="145410" name="备注占位符 2"/>
          <p:cNvSpPr>
            <a:spLocks noGrp="1"/>
          </p:cNvSpPr>
          <p:nvPr>
            <p:ph type="body" idx="1"/>
          </p:nvPr>
        </p:nvSpPr>
        <p:spPr>
          <a:noFill/>
        </p:spPr>
        <p:txBody>
          <a:bodyPr/>
          <a:lstStyle/>
          <a:p>
            <a:endParaRPr lang="zh-CN" altLang="en-US"/>
          </a:p>
        </p:txBody>
      </p:sp>
      <p:sp>
        <p:nvSpPr>
          <p:cNvPr id="145411" name="灯片编号占位符 3"/>
          <p:cNvSpPr>
            <a:spLocks noGrp="1"/>
          </p:cNvSpPr>
          <p:nvPr>
            <p:ph type="sldNum" sz="quarter" idx="5"/>
          </p:nvPr>
        </p:nvSpPr>
        <p:spPr>
          <a:noFill/>
          <a:ln>
            <a:miter lim="800000"/>
          </a:ln>
        </p:spPr>
        <p:txBody>
          <a:bodyPr/>
          <a:lstStyle/>
          <a:p>
            <a:fld id="{A2FE03E2-B9F2-48EE-A32F-93D78A95C08A}"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a:xfrm>
            <a:off x="381000" y="685800"/>
            <a:ext cx="6096000" cy="3429000"/>
          </a:xfrm>
        </p:spPr>
      </p:sp>
      <p:sp>
        <p:nvSpPr>
          <p:cNvPr id="38914" name="备注占位符 2"/>
          <p:cNvSpPr>
            <a:spLocks noGrp="1"/>
          </p:cNvSpPr>
          <p:nvPr>
            <p:ph type="body" idx="1"/>
          </p:nvPr>
        </p:nvSpPr>
        <p:spPr>
          <a:noFill/>
        </p:spPr>
        <p:txBody>
          <a:bodyPr/>
          <a:lstStyle/>
          <a:p>
            <a:endParaRPr lang="zh-CN" altLang="en-US"/>
          </a:p>
        </p:txBody>
      </p:sp>
      <p:sp>
        <p:nvSpPr>
          <p:cNvPr id="38915" name="灯片编号占位符 3"/>
          <p:cNvSpPr>
            <a:spLocks noGrp="1"/>
          </p:cNvSpPr>
          <p:nvPr>
            <p:ph type="sldNum" sz="quarter" idx="5"/>
          </p:nvPr>
        </p:nvSpPr>
        <p:spPr>
          <a:noFill/>
          <a:ln>
            <a:miter lim="800000"/>
          </a:ln>
        </p:spPr>
        <p:txBody>
          <a:bodyPr/>
          <a:lstStyle/>
          <a:p>
            <a:fld id="{7F3B4A37-F491-4F9D-B007-D5128DFE90EA}"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Picture 2" descr="PPECLOGO-eff-0-1"/>
          <p:cNvPicPr>
            <a:picLocks noChangeAspect="1" noChangeArrowheads="1"/>
          </p:cNvPicPr>
          <p:nvPr/>
        </p:nvPicPr>
        <p:blipFill>
          <a:blip r:embed="rId2" cstate="print"/>
          <a:srcRect/>
          <a:stretch>
            <a:fillRect/>
          </a:stretch>
        </p:blipFill>
        <p:spPr bwMode="auto">
          <a:xfrm>
            <a:off x="4146550" y="2886075"/>
            <a:ext cx="1060450" cy="800100"/>
          </a:xfrm>
          <a:prstGeom prst="rect">
            <a:avLst/>
          </a:prstGeom>
          <a:noFill/>
          <a:ln w="9525">
            <a:noFill/>
            <a:miter lim="800000"/>
            <a:headEnd/>
            <a:tailEnd/>
          </a:ln>
        </p:spPr>
      </p:pic>
      <p:pic>
        <p:nvPicPr>
          <p:cNvPr id="3" name="Picture 3" descr="PPECLOGO-eff-0-2"/>
          <p:cNvPicPr>
            <a:picLocks noChangeAspect="1" noChangeArrowheads="1"/>
          </p:cNvPicPr>
          <p:nvPr/>
        </p:nvPicPr>
        <p:blipFill>
          <a:blip r:embed="rId3" cstate="print"/>
          <a:srcRect/>
          <a:stretch>
            <a:fillRect/>
          </a:stretch>
        </p:blipFill>
        <p:spPr bwMode="auto">
          <a:xfrm>
            <a:off x="8431213" y="2757488"/>
            <a:ext cx="1095375" cy="839787"/>
          </a:xfrm>
          <a:prstGeom prst="rect">
            <a:avLst/>
          </a:prstGeom>
          <a:noFill/>
          <a:ln w="9525">
            <a:noFill/>
            <a:miter lim="800000"/>
            <a:headEnd/>
            <a:tailEnd/>
          </a:ln>
        </p:spPr>
      </p:pic>
      <p:pic>
        <p:nvPicPr>
          <p:cNvPr id="4" name="Picture 4" descr="PPECLOGO-eff-0-3"/>
          <p:cNvPicPr>
            <a:picLocks noChangeAspect="1" noChangeArrowheads="1"/>
          </p:cNvPicPr>
          <p:nvPr/>
        </p:nvPicPr>
        <p:blipFill>
          <a:blip r:embed="rId4" cstate="print"/>
          <a:srcRect/>
          <a:stretch>
            <a:fillRect/>
          </a:stretch>
        </p:blipFill>
        <p:spPr bwMode="auto">
          <a:xfrm>
            <a:off x="1039813" y="1447800"/>
            <a:ext cx="3014662" cy="2376488"/>
          </a:xfrm>
          <a:prstGeom prst="rect">
            <a:avLst/>
          </a:prstGeom>
          <a:noFill/>
          <a:ln w="9525">
            <a:noFill/>
            <a:miter lim="800000"/>
            <a:headEnd/>
            <a:tailEnd/>
          </a:ln>
        </p:spPr>
      </p:pic>
      <p:pic>
        <p:nvPicPr>
          <p:cNvPr id="5" name="Picture 5" descr="PPECLOGO-eff-0-1"/>
          <p:cNvPicPr>
            <a:picLocks noChangeAspect="1" noChangeArrowheads="1"/>
          </p:cNvPicPr>
          <p:nvPr/>
        </p:nvPicPr>
        <p:blipFill>
          <a:blip r:embed="rId5" cstate="print"/>
          <a:srcRect/>
          <a:stretch>
            <a:fillRect/>
          </a:stretch>
        </p:blipFill>
        <p:spPr bwMode="auto">
          <a:xfrm>
            <a:off x="4467225" y="3770313"/>
            <a:ext cx="523875" cy="396875"/>
          </a:xfrm>
          <a:prstGeom prst="rect">
            <a:avLst/>
          </a:prstGeom>
          <a:noFill/>
          <a:ln w="9525">
            <a:noFill/>
            <a:miter lim="800000"/>
            <a:headEnd/>
            <a:tailEnd/>
          </a:ln>
        </p:spPr>
      </p:pic>
      <p:pic>
        <p:nvPicPr>
          <p:cNvPr id="6" name="Picture 6" descr="PPECLOGO-eff-0-1"/>
          <p:cNvPicPr>
            <a:picLocks noChangeAspect="1" noChangeArrowheads="1"/>
          </p:cNvPicPr>
          <p:nvPr/>
        </p:nvPicPr>
        <p:blipFill>
          <a:blip r:embed="rId6" cstate="print"/>
          <a:srcRect/>
          <a:stretch>
            <a:fillRect/>
          </a:stretch>
        </p:blipFill>
        <p:spPr bwMode="auto">
          <a:xfrm>
            <a:off x="7377113" y="2903538"/>
            <a:ext cx="400050" cy="303212"/>
          </a:xfrm>
          <a:prstGeom prst="rect">
            <a:avLst/>
          </a:prstGeom>
          <a:noFill/>
          <a:ln w="9525">
            <a:noFill/>
            <a:miter lim="800000"/>
            <a:headEnd/>
            <a:tailEnd/>
          </a:ln>
        </p:spPr>
      </p:pic>
      <p:pic>
        <p:nvPicPr>
          <p:cNvPr id="7" name="Picture 8" descr="PPECLOGO-eff-0-2"/>
          <p:cNvPicPr>
            <a:picLocks noChangeAspect="1" noChangeArrowheads="1"/>
          </p:cNvPicPr>
          <p:nvPr/>
        </p:nvPicPr>
        <p:blipFill>
          <a:blip r:embed="rId7" cstate="print"/>
          <a:srcRect/>
          <a:stretch>
            <a:fillRect/>
          </a:stretch>
        </p:blipFill>
        <p:spPr bwMode="auto">
          <a:xfrm>
            <a:off x="5278438" y="2574925"/>
            <a:ext cx="981075" cy="750888"/>
          </a:xfrm>
          <a:prstGeom prst="rect">
            <a:avLst/>
          </a:prstGeom>
          <a:noFill/>
          <a:ln w="9525">
            <a:noFill/>
            <a:miter lim="800000"/>
            <a:headEnd/>
            <a:tailEnd/>
          </a:ln>
        </p:spPr>
      </p:pic>
      <p:pic>
        <p:nvPicPr>
          <p:cNvPr id="8" name="Picture 9" descr="PPECLOGO-eff-5-4"/>
          <p:cNvPicPr>
            <a:picLocks noChangeAspect="1" noChangeArrowheads="1"/>
          </p:cNvPicPr>
          <p:nvPr/>
        </p:nvPicPr>
        <p:blipFill>
          <a:blip r:embed="rId8" cstate="print"/>
          <a:srcRect/>
          <a:stretch>
            <a:fillRect/>
          </a:stretch>
        </p:blipFill>
        <p:spPr bwMode="auto">
          <a:xfrm>
            <a:off x="3262313" y="3206750"/>
            <a:ext cx="1477962" cy="1123950"/>
          </a:xfrm>
          <a:prstGeom prst="rect">
            <a:avLst/>
          </a:prstGeom>
          <a:noFill/>
          <a:ln w="9525">
            <a:noFill/>
            <a:miter lim="800000"/>
            <a:headEnd/>
            <a:tailEnd/>
          </a:ln>
        </p:spPr>
      </p:pic>
      <p:pic>
        <p:nvPicPr>
          <p:cNvPr id="9" name="Picture 10" descr="PPECLOGO-eff-5-2"/>
          <p:cNvPicPr>
            <a:picLocks noChangeAspect="1" noChangeArrowheads="1"/>
          </p:cNvPicPr>
          <p:nvPr/>
        </p:nvPicPr>
        <p:blipFill>
          <a:blip r:embed="rId9" cstate="print"/>
          <a:srcRect/>
          <a:stretch>
            <a:fillRect/>
          </a:stretch>
        </p:blipFill>
        <p:spPr bwMode="auto">
          <a:xfrm>
            <a:off x="5353050" y="3446463"/>
            <a:ext cx="1833563" cy="1435100"/>
          </a:xfrm>
          <a:prstGeom prst="rect">
            <a:avLst/>
          </a:prstGeom>
          <a:noFill/>
          <a:ln w="9525">
            <a:noFill/>
            <a:miter lim="800000"/>
            <a:headEnd/>
            <a:tailEnd/>
          </a:ln>
        </p:spPr>
      </p:pic>
      <p:pic>
        <p:nvPicPr>
          <p:cNvPr id="10" name="Picture 11" descr="PPECLOGO-eff-5-4"/>
          <p:cNvPicPr>
            <a:picLocks noChangeAspect="1" noChangeArrowheads="1"/>
          </p:cNvPicPr>
          <p:nvPr/>
        </p:nvPicPr>
        <p:blipFill>
          <a:blip r:embed="rId10" cstate="print"/>
          <a:srcRect/>
          <a:stretch>
            <a:fillRect/>
          </a:stretch>
        </p:blipFill>
        <p:spPr bwMode="auto">
          <a:xfrm>
            <a:off x="9885363" y="2725738"/>
            <a:ext cx="1117600" cy="850900"/>
          </a:xfrm>
          <a:prstGeom prst="rect">
            <a:avLst/>
          </a:prstGeom>
          <a:noFill/>
          <a:ln w="9525">
            <a:noFill/>
            <a:miter lim="800000"/>
            <a:headEnd/>
            <a:tailEnd/>
          </a:ln>
        </p:spPr>
      </p:pic>
      <p:pic>
        <p:nvPicPr>
          <p:cNvPr id="11" name="Picture 12" descr="PPECLOGO-eff-0-1"/>
          <p:cNvPicPr>
            <a:picLocks noChangeAspect="1" noChangeArrowheads="1"/>
          </p:cNvPicPr>
          <p:nvPr/>
        </p:nvPicPr>
        <p:blipFill>
          <a:blip r:embed="rId11" cstate="print"/>
          <a:srcRect/>
          <a:stretch>
            <a:fillRect/>
          </a:stretch>
        </p:blipFill>
        <p:spPr bwMode="auto">
          <a:xfrm>
            <a:off x="7942263" y="3624263"/>
            <a:ext cx="522287" cy="393700"/>
          </a:xfrm>
          <a:prstGeom prst="rect">
            <a:avLst/>
          </a:prstGeom>
          <a:noFill/>
          <a:ln w="9525">
            <a:noFill/>
            <a:miter lim="800000"/>
            <a:headEnd/>
            <a:tailEnd/>
          </a:ln>
        </p:spPr>
      </p:pic>
      <p:pic>
        <p:nvPicPr>
          <p:cNvPr id="12" name="Picture 13" descr="PPECLOGO-eff-0-1"/>
          <p:cNvPicPr>
            <a:picLocks noChangeAspect="1" noChangeArrowheads="1"/>
          </p:cNvPicPr>
          <p:nvPr/>
        </p:nvPicPr>
        <p:blipFill>
          <a:blip r:embed="rId11" cstate="print"/>
          <a:srcRect/>
          <a:stretch>
            <a:fillRect/>
          </a:stretch>
        </p:blipFill>
        <p:spPr bwMode="auto">
          <a:xfrm>
            <a:off x="11255375" y="2365375"/>
            <a:ext cx="522288" cy="392113"/>
          </a:xfrm>
          <a:prstGeom prst="rect">
            <a:avLst/>
          </a:prstGeom>
          <a:noFill/>
          <a:ln w="9525">
            <a:noFill/>
            <a:miter lim="800000"/>
            <a:headEnd/>
            <a:tailEnd/>
          </a:ln>
        </p:spPr>
      </p:pic>
      <p:pic>
        <p:nvPicPr>
          <p:cNvPr id="13" name="Picture 14" descr="PPECLOGO-eff2-1-2"/>
          <p:cNvPicPr>
            <a:picLocks noChangeAspect="1" noChangeArrowheads="1"/>
          </p:cNvPicPr>
          <p:nvPr/>
        </p:nvPicPr>
        <p:blipFill>
          <a:blip r:embed="rId12" cstate="print"/>
          <a:srcRect/>
          <a:stretch>
            <a:fillRect/>
          </a:stretch>
        </p:blipFill>
        <p:spPr bwMode="auto">
          <a:xfrm>
            <a:off x="2054225" y="2795588"/>
            <a:ext cx="1697038" cy="1428750"/>
          </a:xfrm>
          <a:prstGeom prst="rect">
            <a:avLst/>
          </a:prstGeom>
          <a:noFill/>
          <a:ln w="9525">
            <a:noFill/>
            <a:miter lim="800000"/>
            <a:headEnd/>
            <a:tailEnd/>
          </a:ln>
        </p:spPr>
      </p:pic>
      <p:pic>
        <p:nvPicPr>
          <p:cNvPr id="14" name="Picture 15" descr="PPECLOGO-eff2-1-3"/>
          <p:cNvPicPr>
            <a:picLocks noChangeAspect="1" noChangeArrowheads="1"/>
          </p:cNvPicPr>
          <p:nvPr/>
        </p:nvPicPr>
        <p:blipFill>
          <a:blip r:embed="rId13" cstate="print"/>
          <a:srcRect/>
          <a:stretch>
            <a:fillRect/>
          </a:stretch>
        </p:blipFill>
        <p:spPr bwMode="auto">
          <a:xfrm>
            <a:off x="3983038" y="2786063"/>
            <a:ext cx="438150" cy="365125"/>
          </a:xfrm>
          <a:prstGeom prst="rect">
            <a:avLst/>
          </a:prstGeom>
          <a:noFill/>
          <a:ln w="9525">
            <a:noFill/>
            <a:miter lim="800000"/>
            <a:headEnd/>
            <a:tailEnd/>
          </a:ln>
        </p:spPr>
      </p:pic>
      <p:pic>
        <p:nvPicPr>
          <p:cNvPr id="15" name="Picture 16" descr="PPECLOGO-eff2-1-4"/>
          <p:cNvPicPr>
            <a:picLocks noChangeAspect="1" noChangeArrowheads="1"/>
          </p:cNvPicPr>
          <p:nvPr/>
        </p:nvPicPr>
        <p:blipFill>
          <a:blip r:embed="rId14" cstate="print"/>
          <a:srcRect/>
          <a:stretch>
            <a:fillRect/>
          </a:stretch>
        </p:blipFill>
        <p:spPr bwMode="auto">
          <a:xfrm>
            <a:off x="8520113" y="3325813"/>
            <a:ext cx="703262" cy="585787"/>
          </a:xfrm>
          <a:prstGeom prst="rect">
            <a:avLst/>
          </a:prstGeom>
          <a:noFill/>
          <a:ln w="9525">
            <a:noFill/>
            <a:miter lim="800000"/>
            <a:headEnd/>
            <a:tailEnd/>
          </a:ln>
        </p:spPr>
      </p:pic>
      <p:pic>
        <p:nvPicPr>
          <p:cNvPr id="16" name="Picture 17" descr="PPECLOGO-eff2-1-3"/>
          <p:cNvPicPr>
            <a:picLocks noChangeAspect="1" noChangeArrowheads="1"/>
          </p:cNvPicPr>
          <p:nvPr/>
        </p:nvPicPr>
        <p:blipFill>
          <a:blip r:embed="rId13" cstate="print"/>
          <a:srcRect/>
          <a:stretch>
            <a:fillRect/>
          </a:stretch>
        </p:blipFill>
        <p:spPr bwMode="auto">
          <a:xfrm>
            <a:off x="9239250" y="2909888"/>
            <a:ext cx="360363" cy="301625"/>
          </a:xfrm>
          <a:prstGeom prst="rect">
            <a:avLst/>
          </a:prstGeom>
          <a:noFill/>
          <a:ln w="9525">
            <a:noFill/>
            <a:miter lim="800000"/>
            <a:headEnd/>
            <a:tailEnd/>
          </a:ln>
        </p:spPr>
      </p:pic>
      <p:pic>
        <p:nvPicPr>
          <p:cNvPr id="17" name="Picture 18" descr="PPECLOGO-eff2-1-3"/>
          <p:cNvPicPr>
            <a:picLocks noChangeAspect="1" noChangeArrowheads="1"/>
          </p:cNvPicPr>
          <p:nvPr/>
        </p:nvPicPr>
        <p:blipFill>
          <a:blip r:embed="rId13" cstate="print"/>
          <a:srcRect/>
          <a:stretch>
            <a:fillRect/>
          </a:stretch>
        </p:blipFill>
        <p:spPr bwMode="auto">
          <a:xfrm>
            <a:off x="9745663" y="3446463"/>
            <a:ext cx="280987" cy="2365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0"/>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3"/>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6"/>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7"/>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2"/>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1"/>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2"/>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9"/>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8"/>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
                                        </p:tgtEl>
                                      </p:cBhvr>
                                    </p:animEffect>
                                    <p:set>
                                      <p:cBhvr>
                                        <p:cTn id="71" dur="1" fill="hold">
                                          <p:stCondLst>
                                            <p:cond delay="499"/>
                                          </p:stCondLst>
                                        </p:cTn>
                                        <p:tgtEl>
                                          <p:spTgt spid="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7"/>
                                        </p:tgtEl>
                                      </p:cBhvr>
                                    </p:animEffect>
                                    <p:set>
                                      <p:cBhvr>
                                        <p:cTn id="74" dur="1" fill="hold">
                                          <p:stCondLst>
                                            <p:cond delay="499"/>
                                          </p:stCondLst>
                                        </p:cTn>
                                        <p:tgtEl>
                                          <p:spTgt spid="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3"/>
                                        </p:tgtEl>
                                      </p:cBhvr>
                                    </p:animEffect>
                                    <p:set>
                                      <p:cBhvr>
                                        <p:cTn id="77" dur="1" fill="hold">
                                          <p:stCondLst>
                                            <p:cond delay="499"/>
                                          </p:stCondLst>
                                        </p:cTn>
                                        <p:tgtEl>
                                          <p:spTgt spid="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
                                        </p:tgtEl>
                                      </p:cBhvr>
                                    </p:animEffect>
                                    <p:set>
                                      <p:cBhvr>
                                        <p:cTn id="86" dur="1" fill="hold">
                                          <p:stCondLst>
                                            <p:cond delay="499"/>
                                          </p:stCondLst>
                                        </p:cTn>
                                        <p:tgtEl>
                                          <p:spTgt spid="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
                                        </p:tgtEl>
                                      </p:cBhvr>
                                    </p:animEffect>
                                    <p:set>
                                      <p:cBhvr>
                                        <p:cTn id="89" dur="1" fill="hold">
                                          <p:stCondLst>
                                            <p:cond delay="499"/>
                                          </p:stCondLst>
                                        </p:cTn>
                                        <p:tgtEl>
                                          <p:spTgt spid="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6"/>
                                        </p:tgtEl>
                                      </p:cBhvr>
                                    </p:animEffect>
                                    <p:set>
                                      <p:cBhvr>
                                        <p:cTn id="92" dur="1" fill="hold">
                                          <p:stCondLst>
                                            <p:cond delay="499"/>
                                          </p:stCondLst>
                                        </p:cTn>
                                        <p:tgtEl>
                                          <p:spTgt spid="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100"/>
                                        <p:tgtEl>
                                          <p:spTgt spid="13"/>
                                        </p:tgtEl>
                                      </p:cBhvr>
                                    </p:animEffect>
                                  </p:childTnLst>
                                </p:cTn>
                              </p:par>
                              <p:par>
                                <p:cTn id="96" presetID="10" presetClass="entr" presetSubtype="0" fill="hold" nodeType="withEffect">
                                  <p:stCondLst>
                                    <p:cond delay="60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100"/>
                                        <p:tgtEl>
                                          <p:spTgt spid="14"/>
                                        </p:tgtEl>
                                      </p:cBhvr>
                                    </p:animEffect>
                                  </p:childTnLst>
                                </p:cTn>
                              </p:par>
                              <p:par>
                                <p:cTn id="99" presetID="10" presetClass="entr" presetSubtype="0" fill="hold" nodeType="withEffect">
                                  <p:stCondLst>
                                    <p:cond delay="20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100"/>
                                        <p:tgtEl>
                                          <p:spTgt spid="1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
                                        <p:tgtEl>
                                          <p:spTgt spid="1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100"/>
                                        <p:tgtEl>
                                          <p:spTgt spid="17"/>
                                        </p:tgtEl>
                                      </p:cBhvr>
                                    </p:animEffect>
                                  </p:childTnLst>
                                </p:cTn>
                              </p:par>
                              <p:par>
                                <p:cTn id="108" presetID="53" presetClass="exit" presetSubtype="16" fill="hold" nodeType="withEffect">
                                  <p:stCondLst>
                                    <p:cond delay="100"/>
                                  </p:stCondLst>
                                  <p:childTnLst>
                                    <p:anim calcmode="lin" valueType="num">
                                      <p:cBhvr>
                                        <p:cTn id="109" dur="1000"/>
                                        <p:tgtEl>
                                          <p:spTgt spid="13"/>
                                        </p:tgtEl>
                                        <p:attrNameLst>
                                          <p:attrName>ppt_w</p:attrName>
                                        </p:attrNameLst>
                                      </p:cBhvr>
                                      <p:tavLst>
                                        <p:tav tm="0">
                                          <p:val>
                                            <p:strVal val="ppt_w"/>
                                          </p:val>
                                        </p:tav>
                                        <p:tav tm="100000">
                                          <p:val>
                                            <p:fltVal val="0"/>
                                          </p:val>
                                        </p:tav>
                                      </p:tavLst>
                                    </p:anim>
                                    <p:anim calcmode="lin" valueType="num">
                                      <p:cBhvr>
                                        <p:cTn id="110" dur="1000"/>
                                        <p:tgtEl>
                                          <p:spTgt spid="13"/>
                                        </p:tgtEl>
                                        <p:attrNameLst>
                                          <p:attrName>ppt_h</p:attrName>
                                        </p:attrNameLst>
                                      </p:cBhvr>
                                      <p:tavLst>
                                        <p:tav tm="0">
                                          <p:val>
                                            <p:strVal val="ppt_h"/>
                                          </p:val>
                                        </p:tav>
                                        <p:tav tm="100000">
                                          <p:val>
                                            <p:fltVal val="0"/>
                                          </p:val>
                                        </p:tav>
                                      </p:tavLst>
                                    </p:anim>
                                    <p:animEffect transition="out" filter="fade">
                                      <p:cBhvr>
                                        <p:cTn id="111" dur="1000"/>
                                        <p:tgtEl>
                                          <p:spTgt spid="13"/>
                                        </p:tgtEl>
                                      </p:cBhvr>
                                    </p:animEffect>
                                    <p:set>
                                      <p:cBhvr>
                                        <p:cTn id="112" dur="1" fill="hold">
                                          <p:stCondLst>
                                            <p:cond delay="999"/>
                                          </p:stCondLst>
                                        </p:cTn>
                                        <p:tgtEl>
                                          <p:spTgt spid="13"/>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4"/>
                                        </p:tgtEl>
                                        <p:attrNameLst>
                                          <p:attrName>ppt_w</p:attrName>
                                        </p:attrNameLst>
                                      </p:cBhvr>
                                      <p:tavLst>
                                        <p:tav tm="0">
                                          <p:val>
                                            <p:strVal val="ppt_w"/>
                                          </p:val>
                                        </p:tav>
                                        <p:tav tm="100000">
                                          <p:val>
                                            <p:fltVal val="0"/>
                                          </p:val>
                                        </p:tav>
                                      </p:tavLst>
                                    </p:anim>
                                    <p:anim calcmode="lin" valueType="num">
                                      <p:cBhvr>
                                        <p:cTn id="115" dur="500"/>
                                        <p:tgtEl>
                                          <p:spTgt spid="14"/>
                                        </p:tgtEl>
                                        <p:attrNameLst>
                                          <p:attrName>ppt_h</p:attrName>
                                        </p:attrNameLst>
                                      </p:cBhvr>
                                      <p:tavLst>
                                        <p:tav tm="0">
                                          <p:val>
                                            <p:strVal val="ppt_h"/>
                                          </p:val>
                                        </p:tav>
                                        <p:tav tm="100000">
                                          <p:val>
                                            <p:fltVal val="0"/>
                                          </p:val>
                                        </p:tav>
                                      </p:tavLst>
                                    </p:anim>
                                    <p:animEffect transition="out" filter="fade">
                                      <p:cBhvr>
                                        <p:cTn id="116" dur="500"/>
                                        <p:tgtEl>
                                          <p:spTgt spid="14"/>
                                        </p:tgtEl>
                                      </p:cBhvr>
                                    </p:animEffect>
                                    <p:set>
                                      <p:cBhvr>
                                        <p:cTn id="117" dur="1" fill="hold">
                                          <p:stCondLst>
                                            <p:cond delay="499"/>
                                          </p:stCondLst>
                                        </p:cTn>
                                        <p:tgtEl>
                                          <p:spTgt spid="14"/>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5"/>
                                        </p:tgtEl>
                                        <p:attrNameLst>
                                          <p:attrName>ppt_w</p:attrName>
                                        </p:attrNameLst>
                                      </p:cBhvr>
                                      <p:tavLst>
                                        <p:tav tm="0">
                                          <p:val>
                                            <p:strVal val="ppt_w"/>
                                          </p:val>
                                        </p:tav>
                                        <p:tav tm="100000">
                                          <p:val>
                                            <p:fltVal val="0"/>
                                          </p:val>
                                        </p:tav>
                                      </p:tavLst>
                                    </p:anim>
                                    <p:anim calcmode="lin" valueType="num">
                                      <p:cBhvr>
                                        <p:cTn id="120" dur="500"/>
                                        <p:tgtEl>
                                          <p:spTgt spid="15"/>
                                        </p:tgtEl>
                                        <p:attrNameLst>
                                          <p:attrName>ppt_h</p:attrName>
                                        </p:attrNameLst>
                                      </p:cBhvr>
                                      <p:tavLst>
                                        <p:tav tm="0">
                                          <p:val>
                                            <p:strVal val="ppt_h"/>
                                          </p:val>
                                        </p:tav>
                                        <p:tav tm="100000">
                                          <p:val>
                                            <p:fltVal val="0"/>
                                          </p:val>
                                        </p:tav>
                                      </p:tavLst>
                                    </p:anim>
                                    <p:animEffect transition="out" filter="fade">
                                      <p:cBhvr>
                                        <p:cTn id="121" dur="500"/>
                                        <p:tgtEl>
                                          <p:spTgt spid="15"/>
                                        </p:tgtEl>
                                      </p:cBhvr>
                                    </p:animEffect>
                                    <p:set>
                                      <p:cBhvr>
                                        <p:cTn id="122" dur="1" fill="hold">
                                          <p:stCondLst>
                                            <p:cond delay="499"/>
                                          </p:stCondLst>
                                        </p:cTn>
                                        <p:tgtEl>
                                          <p:spTgt spid="15"/>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6"/>
                                        </p:tgtEl>
                                        <p:attrNameLst>
                                          <p:attrName>ppt_w</p:attrName>
                                        </p:attrNameLst>
                                      </p:cBhvr>
                                      <p:tavLst>
                                        <p:tav tm="0">
                                          <p:val>
                                            <p:strVal val="ppt_w"/>
                                          </p:val>
                                        </p:tav>
                                        <p:tav tm="100000">
                                          <p:val>
                                            <p:fltVal val="0"/>
                                          </p:val>
                                        </p:tav>
                                      </p:tavLst>
                                    </p:anim>
                                    <p:anim calcmode="lin" valueType="num">
                                      <p:cBhvr>
                                        <p:cTn id="125" dur="500"/>
                                        <p:tgtEl>
                                          <p:spTgt spid="16"/>
                                        </p:tgtEl>
                                        <p:attrNameLst>
                                          <p:attrName>ppt_h</p:attrName>
                                        </p:attrNameLst>
                                      </p:cBhvr>
                                      <p:tavLst>
                                        <p:tav tm="0">
                                          <p:val>
                                            <p:strVal val="ppt_h"/>
                                          </p:val>
                                        </p:tav>
                                        <p:tav tm="100000">
                                          <p:val>
                                            <p:fltVal val="0"/>
                                          </p:val>
                                        </p:tav>
                                      </p:tavLst>
                                    </p:anim>
                                    <p:animEffect transition="out" filter="fade">
                                      <p:cBhvr>
                                        <p:cTn id="126" dur="500"/>
                                        <p:tgtEl>
                                          <p:spTgt spid="16"/>
                                        </p:tgtEl>
                                      </p:cBhvr>
                                    </p:animEffect>
                                    <p:set>
                                      <p:cBhvr>
                                        <p:cTn id="127" dur="1" fill="hold">
                                          <p:stCondLst>
                                            <p:cond delay="499"/>
                                          </p:stCondLst>
                                        </p:cTn>
                                        <p:tgtEl>
                                          <p:spTgt spid="16"/>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7"/>
                                        </p:tgtEl>
                                        <p:attrNameLst>
                                          <p:attrName>ppt_w</p:attrName>
                                        </p:attrNameLst>
                                      </p:cBhvr>
                                      <p:tavLst>
                                        <p:tav tm="0">
                                          <p:val>
                                            <p:strVal val="ppt_w"/>
                                          </p:val>
                                        </p:tav>
                                        <p:tav tm="100000">
                                          <p:val>
                                            <p:fltVal val="0"/>
                                          </p:val>
                                        </p:tav>
                                      </p:tavLst>
                                    </p:anim>
                                    <p:anim calcmode="lin" valueType="num">
                                      <p:cBhvr>
                                        <p:cTn id="130" dur="500"/>
                                        <p:tgtEl>
                                          <p:spTgt spid="17"/>
                                        </p:tgtEl>
                                        <p:attrNameLst>
                                          <p:attrName>ppt_h</p:attrName>
                                        </p:attrNameLst>
                                      </p:cBhvr>
                                      <p:tavLst>
                                        <p:tav tm="0">
                                          <p:val>
                                            <p:strVal val="ppt_h"/>
                                          </p:val>
                                        </p:tav>
                                        <p:tav tm="100000">
                                          <p:val>
                                            <p:fltVal val="0"/>
                                          </p:val>
                                        </p:tav>
                                      </p:tavLst>
                                    </p:anim>
                                    <p:animEffect transition="out" filter="fade">
                                      <p:cBhvr>
                                        <p:cTn id="131" dur="500"/>
                                        <p:tgtEl>
                                          <p:spTgt spid="17"/>
                                        </p:tgtEl>
                                      </p:cBhvr>
                                    </p:animEffect>
                                    <p:set>
                                      <p:cBhvr>
                                        <p:cTn id="1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advClick="0" advTm="2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Freeform 5"/>
          <p:cNvSpPr/>
          <p:nvPr/>
        </p:nvSpPr>
        <p:spPr bwMode="auto">
          <a:xfrm>
            <a:off x="63500" y="73025"/>
            <a:ext cx="1227138" cy="487363"/>
          </a:xfrm>
          <a:custGeom>
            <a:avLst/>
            <a:gdLst>
              <a:gd name="T0" fmla="*/ 0 w 1600"/>
              <a:gd name="T1" fmla="*/ 0 h 617"/>
              <a:gd name="T2" fmla="*/ 1429 w 1600"/>
              <a:gd name="T3" fmla="*/ 0 h 617"/>
              <a:gd name="T4" fmla="*/ 1600 w 1600"/>
              <a:gd name="T5" fmla="*/ 308 h 617"/>
              <a:gd name="T6" fmla="*/ 1429 w 1600"/>
              <a:gd name="T7" fmla="*/ 617 h 617"/>
              <a:gd name="T8" fmla="*/ 0 w 1600"/>
              <a:gd name="T9" fmla="*/ 617 h 617"/>
              <a:gd name="T10" fmla="*/ 0 w 1600"/>
              <a:gd name="T11" fmla="*/ 0 h 617"/>
            </a:gdLst>
            <a:ahLst/>
            <a:cxnLst>
              <a:cxn ang="0">
                <a:pos x="T0" y="T1"/>
              </a:cxn>
              <a:cxn ang="0">
                <a:pos x="T2" y="T3"/>
              </a:cxn>
              <a:cxn ang="0">
                <a:pos x="T4" y="T5"/>
              </a:cxn>
              <a:cxn ang="0">
                <a:pos x="T6" y="T7"/>
              </a:cxn>
              <a:cxn ang="0">
                <a:pos x="T8" y="T9"/>
              </a:cxn>
              <a:cxn ang="0">
                <a:pos x="T10" y="T11"/>
              </a:cxn>
            </a:cxnLst>
            <a:rect l="0" t="0" r="r" b="b"/>
            <a:pathLst>
              <a:path w="1600" h="617">
                <a:moveTo>
                  <a:pt x="0" y="0"/>
                </a:moveTo>
                <a:lnTo>
                  <a:pt x="1429" y="0"/>
                </a:lnTo>
                <a:lnTo>
                  <a:pt x="1600" y="308"/>
                </a:lnTo>
                <a:lnTo>
                  <a:pt x="1429" y="617"/>
                </a:lnTo>
                <a:lnTo>
                  <a:pt x="0" y="617"/>
                </a:lnTo>
                <a:lnTo>
                  <a:pt x="0" y="0"/>
                </a:lnTo>
                <a:close/>
              </a:path>
            </a:pathLst>
          </a:custGeom>
          <a:solidFill>
            <a:schemeClr val="tx1"/>
          </a:solidFill>
          <a:ln>
            <a:noFill/>
          </a:ln>
        </p:spPr>
        <p:txBody>
          <a:bodyPr/>
          <a:lstStyle/>
          <a:p>
            <a:pPr>
              <a:buFont typeface="Arial" panose="020B0604020202020204" pitchFamily="34" charset="0"/>
              <a:buNone/>
              <a:defRPr/>
            </a:pPr>
            <a:endParaRPr lang="zh-CN" altLang="en-US"/>
          </a:p>
        </p:txBody>
      </p:sp>
      <p:sp>
        <p:nvSpPr>
          <p:cNvPr id="5" name="Freeform 6"/>
          <p:cNvSpPr/>
          <p:nvPr/>
        </p:nvSpPr>
        <p:spPr bwMode="auto">
          <a:xfrm>
            <a:off x="1196975" y="73025"/>
            <a:ext cx="10215563" cy="487363"/>
          </a:xfrm>
          <a:custGeom>
            <a:avLst/>
            <a:gdLst>
              <a:gd name="T0" fmla="*/ 0 w 13327"/>
              <a:gd name="T1" fmla="*/ 0 h 617"/>
              <a:gd name="T2" fmla="*/ 13155 w 13327"/>
              <a:gd name="T3" fmla="*/ 0 h 617"/>
              <a:gd name="T4" fmla="*/ 13327 w 13327"/>
              <a:gd name="T5" fmla="*/ 308 h 617"/>
              <a:gd name="T6" fmla="*/ 13155 w 13327"/>
              <a:gd name="T7" fmla="*/ 617 h 617"/>
              <a:gd name="T8" fmla="*/ 0 w 13327"/>
              <a:gd name="T9" fmla="*/ 617 h 617"/>
              <a:gd name="T10" fmla="*/ 171 w 13327"/>
              <a:gd name="T11" fmla="*/ 308 h 617"/>
              <a:gd name="T12" fmla="*/ 0 w 13327"/>
              <a:gd name="T13" fmla="*/ 0 h 617"/>
            </a:gdLst>
            <a:ahLst/>
            <a:cxnLst>
              <a:cxn ang="0">
                <a:pos x="T0" y="T1"/>
              </a:cxn>
              <a:cxn ang="0">
                <a:pos x="T2" y="T3"/>
              </a:cxn>
              <a:cxn ang="0">
                <a:pos x="T4" y="T5"/>
              </a:cxn>
              <a:cxn ang="0">
                <a:pos x="T6" y="T7"/>
              </a:cxn>
              <a:cxn ang="0">
                <a:pos x="T8" y="T9"/>
              </a:cxn>
              <a:cxn ang="0">
                <a:pos x="T10" y="T11"/>
              </a:cxn>
              <a:cxn ang="0">
                <a:pos x="T12" y="T13"/>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accent1"/>
          </a:solidFill>
          <a:ln>
            <a:noFill/>
          </a:ln>
        </p:spPr>
        <p:txBody>
          <a:bodyPr/>
          <a:lstStyle/>
          <a:p>
            <a:pPr>
              <a:buFont typeface="Arial" panose="020B0604020202020204" pitchFamily="34" charset="0"/>
              <a:buNone/>
              <a:defRPr/>
            </a:pPr>
            <a:endParaRPr lang="zh-CN" altLang="en-US"/>
          </a:p>
        </p:txBody>
      </p:sp>
      <p:sp>
        <p:nvSpPr>
          <p:cNvPr id="6" name="Freeform 7"/>
          <p:cNvSpPr/>
          <p:nvPr/>
        </p:nvSpPr>
        <p:spPr bwMode="auto">
          <a:xfrm>
            <a:off x="11320463" y="73025"/>
            <a:ext cx="812800" cy="487363"/>
          </a:xfrm>
          <a:custGeom>
            <a:avLst/>
            <a:gdLst>
              <a:gd name="T0" fmla="*/ 0 w 1060"/>
              <a:gd name="T1" fmla="*/ 0 h 617"/>
              <a:gd name="T2" fmla="*/ 1060 w 1060"/>
              <a:gd name="T3" fmla="*/ 0 h 617"/>
              <a:gd name="T4" fmla="*/ 1060 w 1060"/>
              <a:gd name="T5" fmla="*/ 617 h 617"/>
              <a:gd name="T6" fmla="*/ 0 w 1060"/>
              <a:gd name="T7" fmla="*/ 617 h 617"/>
              <a:gd name="T8" fmla="*/ 172 w 1060"/>
              <a:gd name="T9" fmla="*/ 308 h 617"/>
              <a:gd name="T10" fmla="*/ 0 w 1060"/>
              <a:gd name="T11" fmla="*/ 0 h 617"/>
            </a:gdLst>
            <a:ahLst/>
            <a:cxnLst>
              <a:cxn ang="0">
                <a:pos x="T0" y="T1"/>
              </a:cxn>
              <a:cxn ang="0">
                <a:pos x="T2" y="T3"/>
              </a:cxn>
              <a:cxn ang="0">
                <a:pos x="T4" y="T5"/>
              </a:cxn>
              <a:cxn ang="0">
                <a:pos x="T6" y="T7"/>
              </a:cxn>
              <a:cxn ang="0">
                <a:pos x="T8" y="T9"/>
              </a:cxn>
              <a:cxn ang="0">
                <a:pos x="T10" y="T11"/>
              </a:cxn>
            </a:cxnLst>
            <a:rect l="0" t="0" r="r" b="b"/>
            <a:pathLst>
              <a:path w="1060" h="617">
                <a:moveTo>
                  <a:pt x="0" y="0"/>
                </a:moveTo>
                <a:lnTo>
                  <a:pt x="1060" y="0"/>
                </a:lnTo>
                <a:lnTo>
                  <a:pt x="1060" y="617"/>
                </a:lnTo>
                <a:lnTo>
                  <a:pt x="0" y="617"/>
                </a:lnTo>
                <a:lnTo>
                  <a:pt x="172" y="308"/>
                </a:lnTo>
                <a:lnTo>
                  <a:pt x="0" y="0"/>
                </a:lnTo>
                <a:close/>
              </a:path>
            </a:pathLst>
          </a:custGeom>
          <a:solidFill>
            <a:schemeClr val="accent1"/>
          </a:solidFill>
          <a:ln>
            <a:noFill/>
          </a:ln>
        </p:spPr>
        <p:txBody>
          <a:bodyPr/>
          <a:lstStyle/>
          <a:p>
            <a:pPr>
              <a:buFont typeface="Arial" panose="020B0604020202020204" pitchFamily="34" charset="0"/>
              <a:buNone/>
              <a:defRPr/>
            </a:pPr>
            <a:endParaRPr lang="zh-CN" altLang="en-US"/>
          </a:p>
        </p:txBody>
      </p:sp>
      <p:sp>
        <p:nvSpPr>
          <p:cNvPr id="7" name="TextBox 14"/>
          <p:cNvSpPr txBox="1"/>
          <p:nvPr/>
        </p:nvSpPr>
        <p:spPr>
          <a:xfrm>
            <a:off x="11530013" y="115888"/>
            <a:ext cx="488950" cy="366712"/>
          </a:xfrm>
          <a:prstGeom prst="rect">
            <a:avLst/>
          </a:prstGeom>
          <a:noFill/>
        </p:spPr>
        <p:txBody>
          <a:bodyPr wrap="none">
            <a:spAutoFit/>
          </a:bodyPr>
          <a:lstStyle/>
          <a:p>
            <a:pPr algn="ctr">
              <a:buFont typeface="Arial" panose="020B0604020202020204" pitchFamily="34" charset="0"/>
              <a:buNone/>
              <a:defRPr/>
            </a:pPr>
            <a:fld id="{6B8902E8-D8B8-4B0C-9F04-1B08DDFF7848}" type="slidenum">
              <a:rPr lang="zh-CN" altLang="en-US">
                <a:solidFill>
                  <a:schemeClr val="accent2"/>
                </a:solidFill>
                <a:latin typeface="+mn-ea"/>
                <a:ea typeface="+mn-ea"/>
              </a:rPr>
            </a:fld>
            <a:endParaRPr lang="zh-CN" altLang="en-US" dirty="0">
              <a:solidFill>
                <a:schemeClr val="accent2"/>
              </a:solidFill>
              <a:latin typeface="+mn-ea"/>
              <a:ea typeface="+mn-ea"/>
            </a:endParaRPr>
          </a:p>
        </p:txBody>
      </p:sp>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300"/>
                                        <p:tgtEl>
                                          <p:spTgt spid="5"/>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1+#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609600" y="1600200"/>
            <a:ext cx="10977563" cy="452596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3.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7.jpe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13.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image" Target="../media/image49.pn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13.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xml"/><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image" Target="../media/image18.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60.png"/><Relationship Id="rId1" Type="http://schemas.openxmlformats.org/officeDocument/2006/relationships/image" Target="../media/image59.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image" Target="../media/image62.png"/><Relationship Id="rId1" Type="http://schemas.openxmlformats.org/officeDocument/2006/relationships/image" Target="../media/image6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64.png"/><Relationship Id="rId1" Type="http://schemas.openxmlformats.org/officeDocument/2006/relationships/image" Target="../media/image6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image" Target="../media/image65.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68.png"/><Relationship Id="rId1" Type="http://schemas.openxmlformats.org/officeDocument/2006/relationships/image" Target="../media/image67.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3.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8.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image" Target="../media/image69.png"/></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64.xml"/><Relationship Id="rId6" Type="http://schemas.openxmlformats.org/officeDocument/2006/relationships/slideLayout" Target="../slideLayouts/slideLayout2.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8.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image" Target="../media/image72.png"/><Relationship Id="rId1" Type="http://schemas.openxmlformats.org/officeDocument/2006/relationships/image" Target="../media/image71.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image" Target="../media/image74.png"/></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73.xml"/><Relationship Id="rId4" Type="http://schemas.openxmlformats.org/officeDocument/2006/relationships/slideLayout" Target="../slideLayouts/slideLayout2.xml"/><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75.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image" Target="../media/image78.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image" Target="../media/image79.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474663" y="4484688"/>
            <a:ext cx="9190037" cy="1079500"/>
          </a:xfrm>
          <a:prstGeom prst="rect">
            <a:avLst/>
          </a:prstGeom>
          <a:noFill/>
          <a:ln>
            <a:noFill/>
          </a:ln>
          <a:effectLst/>
        </p:spPr>
        <p:txBody>
          <a:bodyPr anchor="ct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buFont typeface="Arial" panose="020B0604020202020204" pitchFamily="34" charset="0"/>
              <a:buNone/>
              <a:defRPr/>
            </a:pPr>
            <a:r>
              <a:rPr lang="zh-CN" altLang="en-US" sz="7200" dirty="0">
                <a:solidFill>
                  <a:schemeClr val="accent1">
                    <a:lumMod val="50000"/>
                  </a:schemeClr>
                </a:solidFill>
              </a:rPr>
              <a:t>建筑工程施工组织</a:t>
            </a:r>
            <a:endParaRPr lang="zh-CN" sz="72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52" name="Freeform 7"/>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anose="020B0604020202020204" pitchFamily="34" charset="0"/>
              <a:buNone/>
              <a:defRPr/>
            </a:pPr>
            <a:endParaRPr lang="zh-CN" altLang="en-US"/>
          </a:p>
        </p:txBody>
      </p:sp>
      <p:sp>
        <p:nvSpPr>
          <p:cNvPr id="6" name="Rectangle 5"/>
          <p:cNvSpPr>
            <a:spLocks noChangeArrowheads="1"/>
          </p:cNvSpPr>
          <p:nvPr/>
        </p:nvSpPr>
        <p:spPr bwMode="auto">
          <a:xfrm>
            <a:off x="0" y="3933825"/>
            <a:ext cx="7145338" cy="80963"/>
          </a:xfrm>
          <a:prstGeom prst="rect">
            <a:avLst/>
          </a:prstGeom>
          <a:solidFill>
            <a:schemeClr val="tx1"/>
          </a:solidFill>
          <a:ln w="9525">
            <a:noFill/>
            <a:miter lim="800000"/>
          </a:ln>
        </p:spPr>
        <p:txBody>
          <a:bodyPr/>
          <a:lstStyle/>
          <a:p>
            <a:pPr>
              <a:buFont typeface="Arial" panose="020B0604020202020204" pitchFamily="34" charset="0"/>
              <a:buNone/>
            </a:pPr>
            <a:endParaRPr lang="zh-CN" altLang="en-US"/>
          </a:p>
        </p:txBody>
      </p:sp>
      <p:sp>
        <p:nvSpPr>
          <p:cNvPr id="7" name="Rectangle 6"/>
          <p:cNvSpPr>
            <a:spLocks noChangeArrowheads="1"/>
          </p:cNvSpPr>
          <p:nvPr/>
        </p:nvSpPr>
        <p:spPr bwMode="auto">
          <a:xfrm>
            <a:off x="7132638" y="3933825"/>
            <a:ext cx="1266825" cy="80963"/>
          </a:xfrm>
          <a:prstGeom prst="rect">
            <a:avLst/>
          </a:prstGeom>
          <a:solidFill>
            <a:schemeClr val="accent1"/>
          </a:solidFill>
          <a:ln w="9525">
            <a:noFill/>
            <a:miter lim="800000"/>
          </a:ln>
        </p:spPr>
        <p:txBody>
          <a:bodyPr/>
          <a:lstStyle/>
          <a:p>
            <a:pPr>
              <a:buFont typeface="Arial" panose="020B0604020202020204" pitchFamily="34" charset="0"/>
              <a:buNone/>
            </a:pPr>
            <a:endParaRPr lang="zh-CN" altLang="en-US"/>
          </a:p>
        </p:txBody>
      </p:sp>
      <p:sp>
        <p:nvSpPr>
          <p:cNvPr id="8" name="Rectangle 7"/>
          <p:cNvSpPr>
            <a:spLocks noChangeArrowheads="1"/>
          </p:cNvSpPr>
          <p:nvPr/>
        </p:nvSpPr>
        <p:spPr bwMode="auto">
          <a:xfrm>
            <a:off x="8399463" y="3933825"/>
            <a:ext cx="1265237" cy="80963"/>
          </a:xfrm>
          <a:prstGeom prst="rect">
            <a:avLst/>
          </a:prstGeom>
          <a:solidFill>
            <a:schemeClr val="bg1"/>
          </a:solidFill>
          <a:ln w="9525">
            <a:noFill/>
            <a:miter lim="800000"/>
          </a:ln>
        </p:spPr>
        <p:txBody>
          <a:bodyPr/>
          <a:lstStyle/>
          <a:p>
            <a:pPr>
              <a:buFont typeface="Arial" panose="020B0604020202020204" pitchFamily="34" charset="0"/>
              <a:buNone/>
            </a:pPr>
            <a:endParaRPr lang="zh-CN" altLang="en-US"/>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ln>
        </p:spPr>
        <p:txBody>
          <a:bodyPr/>
          <a:lstStyle/>
          <a:p>
            <a:pPr>
              <a:buFont typeface="Arial" panose="020B0604020202020204" pitchFamily="34" charset="0"/>
              <a:buNone/>
            </a:pPr>
            <a:endParaRPr lang="zh-CN" altLang="en-US"/>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ln>
        </p:spPr>
        <p:txBody>
          <a:bodyPr/>
          <a:lstStyle/>
          <a:p>
            <a:pPr>
              <a:buFont typeface="Arial" panose="020B0604020202020204" pitchFamily="34" charset="0"/>
              <a:buNone/>
            </a:pPr>
            <a:endParaRPr lang="zh-CN" altLang="en-US"/>
          </a:p>
        </p:txBody>
      </p:sp>
    </p:spTree>
  </p:cSld>
  <p:clrMapOvr>
    <a:masterClrMapping/>
  </p:clrMapOvr>
  <p:transition spd="slow" advTm="9437">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p:nvPr/>
        </p:nvSpPr>
        <p:spPr bwMode="auto">
          <a:xfrm>
            <a:off x="988895" y="1939290"/>
            <a:ext cx="10115550" cy="1909763"/>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8" name="TextBox 17"/>
          <p:cNvSpPr txBox="1"/>
          <p:nvPr/>
        </p:nvSpPr>
        <p:spPr>
          <a:xfrm>
            <a:off x="4026563" y="1939290"/>
            <a:ext cx="6913562" cy="1895519"/>
          </a:xfrm>
          <a:prstGeom prst="rect">
            <a:avLst/>
          </a:prstGeom>
          <a:noFill/>
        </p:spPr>
        <p:txBody>
          <a:bodyPr>
            <a:spAutoFit/>
          </a:bodyPr>
          <a:lstStyle/>
          <a:p>
            <a:pPr>
              <a:lnSpc>
                <a:spcPct val="150000"/>
              </a:lnSpc>
              <a:buFont typeface="Arial" panose="020B0604020202020204" pitchFamily="34" charset="0"/>
              <a:buNone/>
              <a:defRPr/>
            </a:pPr>
            <a:r>
              <a:rPr lang="zh-CN" altLang="en-US" sz="1600" dirty="0">
                <a:latin typeface="+mn-ea"/>
                <a:ea typeface="+mn-ea"/>
              </a:rPr>
              <a:t>首先，利用网络图的形式表达一项工程计划方案中各项工作之间的相互关系和先 后顺序关系；其次，通过计算找出影响工期的关键工序和关键线路；再次，通过不断调 整网络计划，寻求最优方案并付诸实施；最后，在计划实施过程中采取有效措施对其进 行控制，以合理使用资源，高效、优质、低耗完成预定任务。</a:t>
            </a:r>
            <a:endParaRPr lang="zh-CN" altLang="en-US" sz="1600" dirty="0">
              <a:latin typeface="+mn-ea"/>
              <a:ea typeface="+mn-ea"/>
            </a:endParaRPr>
          </a:p>
        </p:txBody>
      </p:sp>
      <p:sp>
        <p:nvSpPr>
          <p:cNvPr id="24" name="TextBox 23"/>
          <p:cNvSpPr txBox="1"/>
          <p:nvPr/>
        </p:nvSpPr>
        <p:spPr>
          <a:xfrm>
            <a:off x="988895" y="1090382"/>
            <a:ext cx="3960812" cy="369887"/>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三、网络计划的基本原理</a:t>
            </a:r>
            <a:endParaRPr lang="zh-CN" altLang="en-US" b="1" dirty="0">
              <a:latin typeface="+mn-ea"/>
              <a:ea typeface="+mn-ea"/>
            </a:endParaRPr>
          </a:p>
        </p:txBody>
      </p:sp>
      <p:sp>
        <p:nvSpPr>
          <p:cNvPr id="16" name="TextBox 25"/>
          <p:cNvSpPr txBox="1">
            <a:spLocks noChangeArrowheads="1"/>
          </p:cNvSpPr>
          <p:nvPr/>
        </p:nvSpPr>
        <p:spPr bwMode="auto">
          <a:xfrm>
            <a:off x="3974176" y="3455397"/>
            <a:ext cx="4392612" cy="379412"/>
          </a:xfrm>
          <a:prstGeom prst="rect">
            <a:avLst/>
          </a:prstGeom>
          <a:noFill/>
          <a:ln w="9525">
            <a:noFill/>
            <a:miter lim="800000"/>
          </a:ln>
        </p:spPr>
        <p:txBody>
          <a:bodyPr>
            <a:spAutoFit/>
          </a:bodyPr>
          <a:lstStyle/>
          <a:p>
            <a:pPr>
              <a:buFont typeface="Arial" panose="020B0604020202020204" pitchFamily="34" charset="0"/>
              <a:buNone/>
            </a:pPr>
            <a:endParaRPr lang="zh-CN" altLang="en-US"/>
          </a:p>
        </p:txBody>
      </p:sp>
      <p:sp>
        <p:nvSpPr>
          <p:cNvPr id="13" name="TextBox 54"/>
          <p:cNvSpPr txBox="1">
            <a:spLocks noChangeArrowheads="1"/>
          </p:cNvSpPr>
          <p:nvPr/>
        </p:nvSpPr>
        <p:spPr bwMode="auto">
          <a:xfrm>
            <a:off x="1355463" y="138160"/>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发展概况及基本概念</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TextBox 55"/>
          <p:cNvSpPr txBox="1">
            <a:spLocks noChangeArrowheads="1"/>
          </p:cNvSpPr>
          <p:nvPr/>
        </p:nvSpPr>
        <p:spPr bwMode="auto">
          <a:xfrm>
            <a:off x="-285750" y="140288"/>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15" name="Freeform 10"/>
          <p:cNvSpPr>
            <a:spLocks noEditPoints="1"/>
          </p:cNvSpPr>
          <p:nvPr/>
        </p:nvSpPr>
        <p:spPr bwMode="auto">
          <a:xfrm>
            <a:off x="1461237" y="1939290"/>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1">
              <a:lumMod val="75000"/>
            </a:schemeClr>
          </a:solidFill>
          <a:ln w="9525">
            <a:noFill/>
            <a:round/>
          </a:ln>
        </p:spPr>
        <p:txBody>
          <a:bodyPr/>
          <a:lstStyle/>
          <a:p>
            <a:endParaRPr lang="zh-CN" altLang="en-US"/>
          </a:p>
        </p:txBody>
      </p:sp>
      <p:sp>
        <p:nvSpPr>
          <p:cNvPr id="17" name="TextBox 19"/>
          <p:cNvSpPr txBox="1"/>
          <p:nvPr/>
        </p:nvSpPr>
        <p:spPr>
          <a:xfrm>
            <a:off x="1855941" y="2185431"/>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3</a:t>
            </a:r>
            <a:endParaRPr lang="en-US" altLang="zh-CN" sz="4000" dirty="0">
              <a:solidFill>
                <a:srgbClr val="F8F8F8"/>
              </a:solidFill>
              <a:latin typeface="+mn-ea"/>
              <a:ea typeface="+mn-ea"/>
            </a:endParaRPr>
          </a:p>
        </p:txBody>
      </p:sp>
    </p:spTree>
  </p:cSld>
  <p:clrMapOvr>
    <a:masterClrMapping/>
  </p:clrMapOvr>
  <p:transition spd="slow" advTm="8191">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p:nvPr/>
        </p:nvSpPr>
        <p:spPr bwMode="auto">
          <a:xfrm>
            <a:off x="879475" y="1318269"/>
            <a:ext cx="10115550" cy="5539731"/>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0" name="TextBox 18"/>
          <p:cNvSpPr txBox="1"/>
          <p:nvPr/>
        </p:nvSpPr>
        <p:spPr>
          <a:xfrm>
            <a:off x="3851275" y="1318269"/>
            <a:ext cx="6913562" cy="5588838"/>
          </a:xfrm>
          <a:prstGeom prst="rect">
            <a:avLst/>
          </a:prstGeom>
          <a:noFill/>
        </p:spPr>
        <p:txBody>
          <a:bodyPr>
            <a:spAutoFit/>
          </a:bodyPr>
          <a:lstStyle/>
          <a:p>
            <a:pPr>
              <a:lnSpc>
                <a:spcPct val="150000"/>
              </a:lnSpc>
              <a:buFont typeface="Arial" panose="020B0604020202020204" pitchFamily="34" charset="0"/>
              <a:buNone/>
              <a:defRPr/>
            </a:pPr>
            <a:r>
              <a:rPr lang="zh-CN" altLang="en-US" sz="1600" dirty="0">
                <a:latin typeface="+mn-ea"/>
                <a:ea typeface="+mn-ea"/>
              </a:rPr>
              <a:t>（一）横道计划法</a:t>
            </a:r>
            <a:endParaRPr lang="zh-CN" altLang="en-US" sz="1600" dirty="0">
              <a:latin typeface="+mn-ea"/>
              <a:ea typeface="+mn-ea"/>
            </a:endParaRPr>
          </a:p>
          <a:p>
            <a:pPr marL="342900" indent="-342900">
              <a:lnSpc>
                <a:spcPct val="150000"/>
              </a:lnSpc>
              <a:buFont typeface="Arial" panose="020B0604020202020204" pitchFamily="34" charset="0"/>
              <a:buAutoNum type="arabicPeriod"/>
              <a:defRPr/>
            </a:pPr>
            <a:r>
              <a:rPr lang="zh-CN" altLang="en-US" sz="1600" dirty="0">
                <a:latin typeface="+mn-ea"/>
                <a:ea typeface="+mn-ea"/>
              </a:rPr>
              <a:t>优点 </a:t>
            </a:r>
            <a:endParaRPr lang="en-US" altLang="zh-CN" sz="1600" dirty="0">
              <a:latin typeface="+mn-ea"/>
              <a:ea typeface="+mn-ea"/>
            </a:endParaRPr>
          </a:p>
          <a:p>
            <a:pPr>
              <a:lnSpc>
                <a:spcPct val="150000"/>
              </a:lnSpc>
              <a:defRPr/>
            </a:pPr>
            <a:r>
              <a:rPr lang="zh-CN" altLang="en-US" sz="1600" dirty="0">
                <a:latin typeface="+mn-ea"/>
                <a:ea typeface="+mn-ea"/>
              </a:rPr>
              <a:t>（</a:t>
            </a:r>
            <a:r>
              <a:rPr lang="en-US" altLang="zh-CN" sz="1600" dirty="0">
                <a:latin typeface="+mn-ea"/>
                <a:ea typeface="+mn-ea"/>
              </a:rPr>
              <a:t>1</a:t>
            </a:r>
            <a:r>
              <a:rPr lang="zh-CN" altLang="en-US" sz="1600" dirty="0">
                <a:latin typeface="+mn-ea"/>
                <a:ea typeface="+mn-ea"/>
              </a:rPr>
              <a:t>）简单、明了、直观、易懂； </a:t>
            </a:r>
            <a:endParaRPr lang="en-US" altLang="zh-CN" sz="1600" dirty="0">
              <a:latin typeface="+mn-ea"/>
              <a:ea typeface="+mn-ea"/>
            </a:endParaRPr>
          </a:p>
          <a:p>
            <a:pPr>
              <a:lnSpc>
                <a:spcPct val="150000"/>
              </a:lnSpc>
              <a:defRPr/>
            </a:pPr>
            <a:r>
              <a:rPr lang="zh-CN" altLang="en-US" sz="1600" dirty="0">
                <a:latin typeface="+mn-ea"/>
                <a:ea typeface="+mn-ea"/>
              </a:rPr>
              <a:t>（</a:t>
            </a:r>
            <a:r>
              <a:rPr lang="en-US" altLang="zh-CN" sz="1600" dirty="0">
                <a:latin typeface="+mn-ea"/>
                <a:ea typeface="+mn-ea"/>
              </a:rPr>
              <a:t>2</a:t>
            </a:r>
            <a:r>
              <a:rPr lang="zh-CN" altLang="en-US" sz="1600" dirty="0">
                <a:latin typeface="+mn-ea"/>
                <a:ea typeface="+mn-ea"/>
              </a:rPr>
              <a:t>）各项工作的起点、延续时间、工作进度、总工期一目了然；</a:t>
            </a:r>
            <a:endParaRPr lang="en-US" altLang="zh-CN" sz="1600" dirty="0">
              <a:latin typeface="+mn-ea"/>
              <a:ea typeface="+mn-ea"/>
            </a:endParaRPr>
          </a:p>
          <a:p>
            <a:pPr>
              <a:lnSpc>
                <a:spcPct val="150000"/>
              </a:lnSpc>
              <a:defRPr/>
            </a:pPr>
            <a:r>
              <a:rPr lang="zh-CN" altLang="en-US" sz="1600" dirty="0">
                <a:latin typeface="+mn-ea"/>
                <a:ea typeface="+mn-ea"/>
              </a:rPr>
              <a:t>（</a:t>
            </a:r>
            <a:r>
              <a:rPr lang="en-US" altLang="zh-CN" sz="1600" dirty="0">
                <a:latin typeface="+mn-ea"/>
                <a:ea typeface="+mn-ea"/>
              </a:rPr>
              <a:t>3</a:t>
            </a:r>
            <a:r>
              <a:rPr lang="zh-CN" altLang="en-US" sz="1600" dirty="0">
                <a:latin typeface="+mn-ea"/>
                <a:ea typeface="+mn-ea"/>
              </a:rPr>
              <a:t>）流水情况表示清楚，资源计算便于据图叠加。</a:t>
            </a:r>
            <a:endParaRPr lang="en-US" altLang="zh-CN" sz="1600" dirty="0">
              <a:latin typeface="+mn-ea"/>
              <a:ea typeface="+mn-ea"/>
            </a:endParaRPr>
          </a:p>
          <a:p>
            <a:pPr>
              <a:lnSpc>
                <a:spcPct val="150000"/>
              </a:lnSpc>
              <a:defRPr/>
            </a:pPr>
            <a:r>
              <a:rPr lang="zh-CN" altLang="en-US" sz="1600" dirty="0">
                <a:latin typeface="+mn-ea"/>
                <a:ea typeface="+mn-ea"/>
              </a:rPr>
              <a:t> </a:t>
            </a:r>
            <a:r>
              <a:rPr lang="en-US" altLang="zh-CN" sz="1600" dirty="0">
                <a:latin typeface="+mn-ea"/>
                <a:ea typeface="+mn-ea"/>
              </a:rPr>
              <a:t>2. </a:t>
            </a:r>
            <a:r>
              <a:rPr lang="zh-CN" altLang="en-US" sz="1600" dirty="0">
                <a:latin typeface="+mn-ea"/>
                <a:ea typeface="+mn-ea"/>
              </a:rPr>
              <a:t>缺点</a:t>
            </a:r>
            <a:endParaRPr lang="en-US" altLang="zh-CN" sz="1600" dirty="0">
              <a:latin typeface="+mn-ea"/>
              <a:ea typeface="+mn-ea"/>
            </a:endParaRPr>
          </a:p>
          <a:p>
            <a:pPr>
              <a:lnSpc>
                <a:spcPct val="150000"/>
              </a:lnSpc>
              <a:defRPr/>
            </a:pPr>
            <a:r>
              <a:rPr lang="zh-CN" altLang="en-US" sz="1600" dirty="0">
                <a:latin typeface="+mn-ea"/>
                <a:ea typeface="+mn-ea"/>
              </a:rPr>
              <a:t> （</a:t>
            </a:r>
            <a:r>
              <a:rPr lang="en-US" altLang="zh-CN" sz="1600" dirty="0">
                <a:latin typeface="+mn-ea"/>
                <a:ea typeface="+mn-ea"/>
              </a:rPr>
              <a:t>1</a:t>
            </a:r>
            <a:r>
              <a:rPr lang="zh-CN" altLang="en-US" sz="1600" dirty="0">
                <a:latin typeface="+mn-ea"/>
                <a:ea typeface="+mn-ea"/>
              </a:rPr>
              <a:t>）不能反映各工作间的联系与制约关系；</a:t>
            </a:r>
            <a:endParaRPr lang="en-US" altLang="zh-CN" sz="1600" dirty="0">
              <a:latin typeface="+mn-ea"/>
              <a:ea typeface="+mn-ea"/>
            </a:endParaRPr>
          </a:p>
          <a:p>
            <a:pPr>
              <a:lnSpc>
                <a:spcPct val="150000"/>
              </a:lnSpc>
              <a:defRPr/>
            </a:pPr>
            <a:r>
              <a:rPr lang="zh-CN" altLang="en-US" sz="1600" dirty="0">
                <a:latin typeface="+mn-ea"/>
                <a:ea typeface="+mn-ea"/>
              </a:rPr>
              <a:t> （</a:t>
            </a:r>
            <a:r>
              <a:rPr lang="en-US" altLang="zh-CN" sz="1600" dirty="0">
                <a:latin typeface="+mn-ea"/>
                <a:ea typeface="+mn-ea"/>
              </a:rPr>
              <a:t>2</a:t>
            </a:r>
            <a:r>
              <a:rPr lang="zh-CN" altLang="en-US" sz="1600" dirty="0">
                <a:latin typeface="+mn-ea"/>
                <a:ea typeface="+mn-ea"/>
              </a:rPr>
              <a:t>）不能反映哪些工作是主要的、关键的，看不出计划的潜力。 </a:t>
            </a:r>
            <a:endParaRPr lang="en-US" altLang="zh-CN" sz="1600" dirty="0">
              <a:latin typeface="+mn-ea"/>
              <a:ea typeface="+mn-ea"/>
            </a:endParaRPr>
          </a:p>
          <a:p>
            <a:pPr>
              <a:lnSpc>
                <a:spcPct val="150000"/>
              </a:lnSpc>
              <a:defRPr/>
            </a:pPr>
            <a:r>
              <a:rPr lang="zh-CN" altLang="en-US" sz="1600" dirty="0">
                <a:latin typeface="+mn-ea"/>
                <a:ea typeface="+mn-ea"/>
              </a:rPr>
              <a:t>（二）网络计划法</a:t>
            </a:r>
            <a:endParaRPr lang="zh-CN" altLang="en-US" sz="1600" dirty="0">
              <a:latin typeface="+mn-ea"/>
              <a:ea typeface="+mn-ea"/>
            </a:endParaRPr>
          </a:p>
          <a:p>
            <a:pPr marL="342900" indent="-342900">
              <a:lnSpc>
                <a:spcPct val="150000"/>
              </a:lnSpc>
              <a:buFont typeface="Arial" panose="020B0604020202020204" pitchFamily="34" charset="0"/>
              <a:buAutoNum type="arabicPeriod"/>
              <a:defRPr/>
            </a:pPr>
            <a:r>
              <a:rPr lang="zh-CN" altLang="en-US" sz="1600" dirty="0">
                <a:latin typeface="+mn-ea"/>
                <a:ea typeface="+mn-ea"/>
              </a:rPr>
              <a:t>优点 </a:t>
            </a:r>
            <a:endParaRPr lang="en-US" altLang="zh-CN" sz="1600" dirty="0">
              <a:latin typeface="+mn-ea"/>
              <a:ea typeface="+mn-ea"/>
            </a:endParaRPr>
          </a:p>
          <a:p>
            <a:pPr>
              <a:lnSpc>
                <a:spcPct val="150000"/>
              </a:lnSpc>
              <a:defRPr/>
            </a:pPr>
            <a:r>
              <a:rPr lang="zh-CN" altLang="en-US" sz="1600" dirty="0">
                <a:latin typeface="+mn-ea"/>
                <a:ea typeface="+mn-ea"/>
              </a:rPr>
              <a:t> （</a:t>
            </a:r>
            <a:r>
              <a:rPr lang="en-US" altLang="zh-CN" sz="1600" dirty="0">
                <a:latin typeface="+mn-ea"/>
                <a:ea typeface="+mn-ea"/>
              </a:rPr>
              <a:t>1</a:t>
            </a:r>
            <a:r>
              <a:rPr lang="zh-CN" altLang="en-US" sz="1600" dirty="0">
                <a:latin typeface="+mn-ea"/>
                <a:ea typeface="+mn-ea"/>
              </a:rPr>
              <a:t>）能明确反映各工序间的制约与依赖关系；</a:t>
            </a:r>
            <a:endParaRPr lang="en-US" altLang="zh-CN" sz="1600" dirty="0">
              <a:latin typeface="+mn-ea"/>
              <a:ea typeface="+mn-ea"/>
            </a:endParaRPr>
          </a:p>
          <a:p>
            <a:pPr>
              <a:lnSpc>
                <a:spcPct val="150000"/>
              </a:lnSpc>
              <a:defRPr/>
            </a:pPr>
            <a:r>
              <a:rPr lang="zh-CN" altLang="en-US" sz="1600" dirty="0">
                <a:latin typeface="+mn-ea"/>
                <a:ea typeface="+mn-ea"/>
              </a:rPr>
              <a:t> （</a:t>
            </a:r>
            <a:r>
              <a:rPr lang="en-US" altLang="zh-CN" sz="1600" dirty="0">
                <a:latin typeface="+mn-ea"/>
                <a:ea typeface="+mn-ea"/>
              </a:rPr>
              <a:t>2</a:t>
            </a:r>
            <a:r>
              <a:rPr lang="zh-CN" altLang="en-US" sz="1600" dirty="0">
                <a:latin typeface="+mn-ea"/>
                <a:ea typeface="+mn-ea"/>
              </a:rPr>
              <a:t>）能找出关键工作和关键线路，便于管理人员抓主要矛盾；</a:t>
            </a:r>
            <a:endParaRPr lang="en-US" altLang="zh-CN" sz="1600" dirty="0">
              <a:latin typeface="+mn-ea"/>
              <a:ea typeface="+mn-ea"/>
            </a:endParaRPr>
          </a:p>
          <a:p>
            <a:pPr>
              <a:lnSpc>
                <a:spcPct val="150000"/>
              </a:lnSpc>
              <a:defRPr/>
            </a:pPr>
            <a:r>
              <a:rPr lang="zh-CN" altLang="en-US" sz="1600" dirty="0">
                <a:latin typeface="+mn-ea"/>
                <a:ea typeface="+mn-ea"/>
              </a:rPr>
              <a:t> （</a:t>
            </a:r>
            <a:r>
              <a:rPr lang="en-US" altLang="zh-CN" sz="1600" dirty="0">
                <a:latin typeface="+mn-ea"/>
                <a:ea typeface="+mn-ea"/>
              </a:rPr>
              <a:t>3</a:t>
            </a:r>
            <a:r>
              <a:rPr lang="zh-CN" altLang="en-US" sz="1600" dirty="0">
                <a:latin typeface="+mn-ea"/>
                <a:ea typeface="+mn-ea"/>
              </a:rPr>
              <a:t>）便于资源调整和利用计算机管理与优化。</a:t>
            </a:r>
            <a:endParaRPr lang="en-US" altLang="zh-CN" sz="1600" dirty="0">
              <a:latin typeface="+mn-ea"/>
              <a:ea typeface="+mn-ea"/>
            </a:endParaRPr>
          </a:p>
          <a:p>
            <a:pPr>
              <a:lnSpc>
                <a:spcPct val="150000"/>
              </a:lnSpc>
              <a:defRPr/>
            </a:pPr>
            <a:r>
              <a:rPr lang="zh-CN" altLang="en-US" sz="1600" dirty="0">
                <a:latin typeface="+mn-ea"/>
                <a:ea typeface="+mn-ea"/>
              </a:rPr>
              <a:t> </a:t>
            </a:r>
            <a:r>
              <a:rPr lang="en-US" altLang="zh-CN" sz="1600" dirty="0">
                <a:latin typeface="+mn-ea"/>
                <a:ea typeface="+mn-ea"/>
              </a:rPr>
              <a:t>2. </a:t>
            </a:r>
            <a:r>
              <a:rPr lang="zh-CN" altLang="en-US" sz="1600" dirty="0">
                <a:latin typeface="+mn-ea"/>
                <a:ea typeface="+mn-ea"/>
              </a:rPr>
              <a:t>缺点</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不能清晰反映流水情况、资源需用量的变化情况。</a:t>
            </a:r>
            <a:endParaRPr lang="zh-CN" altLang="en-US" sz="1600" dirty="0">
              <a:latin typeface="+mn-ea"/>
              <a:ea typeface="+mn-ea"/>
            </a:endParaRPr>
          </a:p>
        </p:txBody>
      </p:sp>
      <p:sp>
        <p:nvSpPr>
          <p:cNvPr id="12" name="TextBox 26"/>
          <p:cNvSpPr txBox="1"/>
          <p:nvPr/>
        </p:nvSpPr>
        <p:spPr>
          <a:xfrm>
            <a:off x="842169" y="745849"/>
            <a:ext cx="5256212" cy="369332"/>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四、网络计划方法的特点</a:t>
            </a:r>
            <a:endParaRPr lang="zh-CN" altLang="en-US" b="1" dirty="0">
              <a:latin typeface="+mn-ea"/>
              <a:ea typeface="+mn-ea"/>
            </a:endParaRPr>
          </a:p>
        </p:txBody>
      </p:sp>
      <p:sp>
        <p:nvSpPr>
          <p:cNvPr id="13" name="TextBox 54"/>
          <p:cNvSpPr txBox="1">
            <a:spLocks noChangeArrowheads="1"/>
          </p:cNvSpPr>
          <p:nvPr/>
        </p:nvSpPr>
        <p:spPr bwMode="auto">
          <a:xfrm>
            <a:off x="1355463" y="138160"/>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发展概况及基本概念</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TextBox 55"/>
          <p:cNvSpPr txBox="1">
            <a:spLocks noChangeArrowheads="1"/>
          </p:cNvSpPr>
          <p:nvPr/>
        </p:nvSpPr>
        <p:spPr bwMode="auto">
          <a:xfrm>
            <a:off x="-285750" y="140288"/>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15" name="Freeform 10"/>
          <p:cNvSpPr>
            <a:spLocks noEditPoints="1"/>
          </p:cNvSpPr>
          <p:nvPr/>
        </p:nvSpPr>
        <p:spPr bwMode="auto">
          <a:xfrm>
            <a:off x="1355463" y="1318269"/>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lumMod val="75000"/>
            </a:schemeClr>
          </a:solidFill>
          <a:ln w="9525">
            <a:noFill/>
            <a:round/>
          </a:ln>
        </p:spPr>
        <p:txBody>
          <a:bodyPr/>
          <a:lstStyle/>
          <a:p>
            <a:endParaRPr lang="zh-CN" altLang="en-US"/>
          </a:p>
        </p:txBody>
      </p:sp>
      <p:sp>
        <p:nvSpPr>
          <p:cNvPr id="16" name="TextBox 19"/>
          <p:cNvSpPr txBox="1"/>
          <p:nvPr/>
        </p:nvSpPr>
        <p:spPr>
          <a:xfrm>
            <a:off x="1750167" y="1564410"/>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4</a:t>
            </a:r>
            <a:endParaRPr lang="en-US" altLang="zh-CN" sz="4000" dirty="0">
              <a:solidFill>
                <a:srgbClr val="F8F8F8"/>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6"/>
          <p:cNvSpPr txBox="1"/>
          <p:nvPr/>
        </p:nvSpPr>
        <p:spPr>
          <a:xfrm>
            <a:off x="756645" y="917074"/>
            <a:ext cx="5256212" cy="369332"/>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五、网络图的基本类型</a:t>
            </a:r>
            <a:endParaRPr lang="zh-CN" altLang="en-US" b="1" dirty="0">
              <a:latin typeface="+mn-ea"/>
              <a:ea typeface="+mn-ea"/>
            </a:endParaRPr>
          </a:p>
        </p:txBody>
      </p:sp>
      <p:sp>
        <p:nvSpPr>
          <p:cNvPr id="13" name="Freeform 6"/>
          <p:cNvSpPr/>
          <p:nvPr/>
        </p:nvSpPr>
        <p:spPr bwMode="auto">
          <a:xfrm>
            <a:off x="1020607" y="1794775"/>
            <a:ext cx="10115550" cy="4176464"/>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5" name="TextBox 16"/>
          <p:cNvSpPr txBox="1"/>
          <p:nvPr/>
        </p:nvSpPr>
        <p:spPr>
          <a:xfrm>
            <a:off x="3761652" y="1954932"/>
            <a:ext cx="6913562" cy="2634183"/>
          </a:xfrm>
          <a:prstGeom prst="rect">
            <a:avLst/>
          </a:prstGeom>
          <a:noFill/>
        </p:spPr>
        <p:txBody>
          <a:bodyPr wrap="square">
            <a:spAutoFit/>
          </a:bodyPr>
          <a:lstStyle/>
          <a:p>
            <a:pPr>
              <a:lnSpc>
                <a:spcPct val="150000"/>
              </a:lnSpc>
              <a:buFont typeface="Arial" panose="020B0604020202020204" pitchFamily="34" charset="0"/>
              <a:buNone/>
              <a:defRPr/>
            </a:pPr>
            <a:r>
              <a:rPr lang="zh-CN" altLang="en-US" sz="1600" dirty="0">
                <a:latin typeface="+mn-ea"/>
                <a:ea typeface="+mn-ea"/>
              </a:rPr>
              <a:t>（一）双代号网络图</a:t>
            </a:r>
            <a:endParaRPr lang="en-US" altLang="zh-CN" sz="1600" dirty="0">
              <a:latin typeface="+mn-ea"/>
              <a:ea typeface="+mn-ea"/>
            </a:endParaRPr>
          </a:p>
          <a:p>
            <a:pPr>
              <a:lnSpc>
                <a:spcPct val="150000"/>
              </a:lnSpc>
              <a:buFont typeface="Arial" panose="020B0604020202020204" pitchFamily="34" charset="0"/>
              <a:buNone/>
              <a:defRPr/>
            </a:pPr>
            <a:endParaRPr lang="en-US" altLang="zh-CN" sz="1600" dirty="0">
              <a:solidFill>
                <a:schemeClr val="accent1"/>
              </a:solidFill>
              <a:latin typeface="+mn-ea"/>
              <a:ea typeface="+mn-ea"/>
            </a:endParaRPr>
          </a:p>
          <a:p>
            <a:pPr>
              <a:lnSpc>
                <a:spcPct val="150000"/>
              </a:lnSpc>
              <a:buFont typeface="Arial" panose="020B0604020202020204" pitchFamily="34" charset="0"/>
              <a:buNone/>
              <a:defRPr/>
            </a:pPr>
            <a:endParaRPr lang="en-US" altLang="zh-CN" sz="1600" dirty="0">
              <a:solidFill>
                <a:schemeClr val="accent1"/>
              </a:solidFill>
              <a:latin typeface="+mn-ea"/>
              <a:ea typeface="+mn-ea"/>
            </a:endParaRPr>
          </a:p>
          <a:p>
            <a:pPr>
              <a:lnSpc>
                <a:spcPct val="150000"/>
              </a:lnSpc>
              <a:buFont typeface="Arial" panose="020B0604020202020204" pitchFamily="34" charset="0"/>
              <a:buNone/>
              <a:defRPr/>
            </a:pPr>
            <a:endParaRPr lang="en-US" altLang="zh-CN" sz="1600" dirty="0">
              <a:solidFill>
                <a:schemeClr val="accent1"/>
              </a:solidFill>
              <a:latin typeface="+mn-ea"/>
              <a:ea typeface="+mn-ea"/>
            </a:endParaRPr>
          </a:p>
          <a:p>
            <a:pPr>
              <a:lnSpc>
                <a:spcPct val="150000"/>
              </a:lnSpc>
              <a:buFont typeface="Arial" panose="020B0604020202020204" pitchFamily="34" charset="0"/>
              <a:buNone/>
              <a:defRPr/>
            </a:pPr>
            <a:endParaRPr lang="en-US" altLang="zh-CN" sz="1600" dirty="0">
              <a:solidFill>
                <a:schemeClr val="accent1"/>
              </a:solidFill>
              <a:latin typeface="+mn-ea"/>
              <a:ea typeface="+mn-ea"/>
            </a:endParaRPr>
          </a:p>
          <a:p>
            <a:pPr>
              <a:lnSpc>
                <a:spcPct val="150000"/>
              </a:lnSpc>
              <a:buFont typeface="Arial" panose="020B0604020202020204" pitchFamily="34" charset="0"/>
              <a:buNone/>
              <a:defRPr/>
            </a:pPr>
            <a:r>
              <a:rPr lang="zh-CN" altLang="en-US" sz="1600" dirty="0">
                <a:solidFill>
                  <a:schemeClr val="accent1"/>
                </a:solidFill>
                <a:latin typeface="+mn-ea"/>
                <a:ea typeface="+mn-ea"/>
              </a:rPr>
              <a:t>（二）单代号网络图</a:t>
            </a:r>
            <a:endParaRPr lang="zh-CN" altLang="en-US" sz="1600" dirty="0">
              <a:solidFill>
                <a:schemeClr val="accent1"/>
              </a:solidFill>
              <a:latin typeface="+mn-ea"/>
              <a:ea typeface="+mn-ea"/>
            </a:endParaRPr>
          </a:p>
          <a:p>
            <a:pPr>
              <a:lnSpc>
                <a:spcPct val="150000"/>
              </a:lnSpc>
              <a:buFont typeface="Arial" panose="020B0604020202020204" pitchFamily="34" charset="0"/>
              <a:buNone/>
              <a:defRPr/>
            </a:pPr>
            <a:endParaRPr lang="zh-CN" altLang="en-US" sz="1600" dirty="0">
              <a:solidFill>
                <a:schemeClr val="accent1"/>
              </a:solidFill>
              <a:latin typeface="+mn-ea"/>
              <a:ea typeface="+mn-ea"/>
            </a:endParaRPr>
          </a:p>
        </p:txBody>
      </p:sp>
      <p:pic>
        <p:nvPicPr>
          <p:cNvPr id="2" name="图片 1"/>
          <p:cNvPicPr>
            <a:picLocks noChangeAspect="1"/>
          </p:cNvPicPr>
          <p:nvPr/>
        </p:nvPicPr>
        <p:blipFill>
          <a:blip r:embed="rId1"/>
          <a:stretch>
            <a:fillRect/>
          </a:stretch>
        </p:blipFill>
        <p:spPr>
          <a:xfrm>
            <a:off x="4226173" y="2431062"/>
            <a:ext cx="3193057" cy="1059272"/>
          </a:xfrm>
          <a:prstGeom prst="rect">
            <a:avLst/>
          </a:prstGeom>
        </p:spPr>
      </p:pic>
      <p:pic>
        <p:nvPicPr>
          <p:cNvPr id="3" name="图片 2"/>
          <p:cNvPicPr>
            <a:picLocks noChangeAspect="1"/>
          </p:cNvPicPr>
          <p:nvPr/>
        </p:nvPicPr>
        <p:blipFill>
          <a:blip r:embed="rId2"/>
          <a:stretch>
            <a:fillRect/>
          </a:stretch>
        </p:blipFill>
        <p:spPr>
          <a:xfrm>
            <a:off x="4316599" y="4490092"/>
            <a:ext cx="2537680" cy="1112616"/>
          </a:xfrm>
          <a:prstGeom prst="rect">
            <a:avLst/>
          </a:prstGeom>
        </p:spPr>
      </p:pic>
      <p:sp>
        <p:nvSpPr>
          <p:cNvPr id="11" name="TextBox 54"/>
          <p:cNvSpPr txBox="1">
            <a:spLocks noChangeArrowheads="1"/>
          </p:cNvSpPr>
          <p:nvPr/>
        </p:nvSpPr>
        <p:spPr bwMode="auto">
          <a:xfrm>
            <a:off x="1355463" y="138160"/>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发展概况及基本概念</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TextBox 55"/>
          <p:cNvSpPr txBox="1">
            <a:spLocks noChangeArrowheads="1"/>
          </p:cNvSpPr>
          <p:nvPr/>
        </p:nvSpPr>
        <p:spPr bwMode="auto">
          <a:xfrm>
            <a:off x="-285750" y="140288"/>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18" name="Freeform 10"/>
          <p:cNvSpPr>
            <a:spLocks noEditPoints="1"/>
          </p:cNvSpPr>
          <p:nvPr/>
        </p:nvSpPr>
        <p:spPr bwMode="auto">
          <a:xfrm>
            <a:off x="1391960" y="1794775"/>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2">
              <a:lumMod val="50000"/>
            </a:schemeClr>
          </a:solidFill>
          <a:ln w="9525">
            <a:noFill/>
            <a:round/>
          </a:ln>
        </p:spPr>
        <p:txBody>
          <a:bodyPr/>
          <a:lstStyle/>
          <a:p>
            <a:endParaRPr lang="zh-CN" altLang="en-US"/>
          </a:p>
        </p:txBody>
      </p:sp>
      <p:sp>
        <p:nvSpPr>
          <p:cNvPr id="19" name="TextBox 19"/>
          <p:cNvSpPr txBox="1"/>
          <p:nvPr/>
        </p:nvSpPr>
        <p:spPr>
          <a:xfrm>
            <a:off x="1786664" y="2040916"/>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5</a:t>
            </a:r>
            <a:endParaRPr lang="en-US" altLang="zh-CN" sz="4000" dirty="0">
              <a:solidFill>
                <a:srgbClr val="F8F8F8"/>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077913" y="1916113"/>
            <a:ext cx="10115550" cy="4609231"/>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2" name="TextBox 11"/>
          <p:cNvSpPr txBox="1"/>
          <p:nvPr/>
        </p:nvSpPr>
        <p:spPr>
          <a:xfrm>
            <a:off x="4081463" y="1989138"/>
            <a:ext cx="6913562" cy="3003515"/>
          </a:xfrm>
          <a:prstGeom prst="rect">
            <a:avLst/>
          </a:prstGeom>
          <a:noFill/>
        </p:spPr>
        <p:txBody>
          <a:bodyPr>
            <a:spAutoFit/>
          </a:bodyPr>
          <a:lstStyle/>
          <a:p>
            <a:pPr>
              <a:lnSpc>
                <a:spcPct val="150000"/>
              </a:lnSpc>
              <a:buFont typeface="Arial" panose="020B0604020202020204" pitchFamily="34" charset="0"/>
              <a:buNone/>
              <a:defRPr/>
            </a:pPr>
            <a:r>
              <a:rPr lang="zh-CN" altLang="en-US" sz="1600" dirty="0">
                <a:latin typeface="+mn-ea"/>
                <a:ea typeface="+mn-ea"/>
              </a:rPr>
              <a:t>（一）工艺关系</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生产性工作之间由工艺过程决定的、非生产性工作之间由工作程序决定的先后顺 序关系称为工艺关系。 如图 </a:t>
            </a:r>
            <a:r>
              <a:rPr lang="en-US" altLang="zh-CN" sz="1600" dirty="0">
                <a:latin typeface="+mn-ea"/>
                <a:ea typeface="+mn-ea"/>
              </a:rPr>
              <a:t>3-3 </a:t>
            </a:r>
            <a:r>
              <a:rPr lang="zh-CN" altLang="en-US" sz="1600" dirty="0">
                <a:latin typeface="+mn-ea"/>
                <a:ea typeface="+mn-ea"/>
              </a:rPr>
              <a:t>所示，立模 </a:t>
            </a:r>
            <a:r>
              <a:rPr lang="en-US" altLang="zh-CN" sz="1600" dirty="0">
                <a:latin typeface="+mn-ea"/>
                <a:ea typeface="+mn-ea"/>
              </a:rPr>
              <a:t>1</a:t>
            </a:r>
            <a:r>
              <a:rPr lang="zh-CN" altLang="en-US" sz="1600" dirty="0">
                <a:latin typeface="+mn-ea"/>
                <a:ea typeface="+mn-ea"/>
              </a:rPr>
              <a:t>、绑扎钢筋 </a:t>
            </a:r>
            <a:r>
              <a:rPr lang="en-US" altLang="zh-CN" sz="1600" dirty="0">
                <a:latin typeface="+mn-ea"/>
                <a:ea typeface="+mn-ea"/>
              </a:rPr>
              <a:t>1</a:t>
            </a:r>
            <a:r>
              <a:rPr lang="zh-CN" altLang="en-US" sz="1600" dirty="0">
                <a:latin typeface="+mn-ea"/>
                <a:ea typeface="+mn-ea"/>
              </a:rPr>
              <a:t>、浇筑混凝土 </a:t>
            </a:r>
            <a:r>
              <a:rPr lang="en-US" altLang="zh-CN" sz="1600" dirty="0">
                <a:latin typeface="+mn-ea"/>
                <a:ea typeface="+mn-ea"/>
              </a:rPr>
              <a:t>1 </a:t>
            </a:r>
            <a:r>
              <a:rPr lang="zh-CN" altLang="en-US" sz="1600" dirty="0">
                <a:latin typeface="+mn-ea"/>
                <a:ea typeface="+mn-ea"/>
              </a:rPr>
              <a:t>为工艺关系。</a:t>
            </a: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（二）组织关系</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工作之间由于组织安排需要或资源（劳动力、原材料、施工机具等）调配需要而规 定的先后顺序关系称为组织关系。如图 </a:t>
            </a:r>
            <a:r>
              <a:rPr lang="en-US" altLang="zh-CN" sz="1600" dirty="0">
                <a:latin typeface="+mn-ea"/>
                <a:ea typeface="+mn-ea"/>
              </a:rPr>
              <a:t>3-3 </a:t>
            </a:r>
            <a:r>
              <a:rPr lang="zh-CN" altLang="en-US" sz="1600" dirty="0">
                <a:latin typeface="+mn-ea"/>
                <a:ea typeface="+mn-ea"/>
              </a:rPr>
              <a:t>所示，立模 </a:t>
            </a:r>
            <a:r>
              <a:rPr lang="en-US" altLang="zh-CN" sz="1600" dirty="0">
                <a:latin typeface="+mn-ea"/>
                <a:ea typeface="+mn-ea"/>
              </a:rPr>
              <a:t>1</a:t>
            </a:r>
            <a:r>
              <a:rPr lang="zh-CN" altLang="en-US" sz="1600" dirty="0">
                <a:latin typeface="+mn-ea"/>
                <a:ea typeface="+mn-ea"/>
              </a:rPr>
              <a:t>、立模 </a:t>
            </a:r>
            <a:r>
              <a:rPr lang="en-US" altLang="zh-CN" sz="1600" dirty="0">
                <a:latin typeface="+mn-ea"/>
                <a:ea typeface="+mn-ea"/>
              </a:rPr>
              <a:t>2 </a:t>
            </a:r>
            <a:r>
              <a:rPr lang="zh-CN" altLang="en-US" sz="1600" dirty="0">
                <a:latin typeface="+mn-ea"/>
                <a:ea typeface="+mn-ea"/>
              </a:rPr>
              <a:t>即为组织关系。</a:t>
            </a:r>
            <a:endParaRPr lang="zh-CN" altLang="en-US" sz="1600" dirty="0">
              <a:latin typeface="+mn-ea"/>
              <a:ea typeface="+mn-ea"/>
            </a:endParaRPr>
          </a:p>
        </p:txBody>
      </p:sp>
      <p:sp>
        <p:nvSpPr>
          <p:cNvPr id="24" name="TextBox 23"/>
          <p:cNvSpPr txBox="1"/>
          <p:nvPr/>
        </p:nvSpPr>
        <p:spPr>
          <a:xfrm>
            <a:off x="1077913" y="957697"/>
            <a:ext cx="5257800" cy="369887"/>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六、工艺关系和组织关系</a:t>
            </a:r>
            <a:endParaRPr lang="zh-CN" altLang="en-US" b="1" dirty="0">
              <a:latin typeface="+mn-ea"/>
              <a:ea typeface="+mn-ea"/>
            </a:endParaRPr>
          </a:p>
        </p:txBody>
      </p:sp>
      <p:pic>
        <p:nvPicPr>
          <p:cNvPr id="2" name="图片 1"/>
          <p:cNvPicPr>
            <a:picLocks noChangeAspect="1"/>
          </p:cNvPicPr>
          <p:nvPr/>
        </p:nvPicPr>
        <p:blipFill>
          <a:blip r:embed="rId1"/>
          <a:stretch>
            <a:fillRect/>
          </a:stretch>
        </p:blipFill>
        <p:spPr>
          <a:xfrm>
            <a:off x="5882357" y="4653136"/>
            <a:ext cx="3825572" cy="1623201"/>
          </a:xfrm>
          <a:prstGeom prst="rect">
            <a:avLst/>
          </a:prstGeom>
        </p:spPr>
      </p:pic>
      <p:sp>
        <p:nvSpPr>
          <p:cNvPr id="10" name="TextBox 54"/>
          <p:cNvSpPr txBox="1">
            <a:spLocks noChangeArrowheads="1"/>
          </p:cNvSpPr>
          <p:nvPr/>
        </p:nvSpPr>
        <p:spPr bwMode="auto">
          <a:xfrm>
            <a:off x="1355463" y="138160"/>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发展概况及基本概念</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TextBox 55"/>
          <p:cNvSpPr txBox="1">
            <a:spLocks noChangeArrowheads="1"/>
          </p:cNvSpPr>
          <p:nvPr/>
        </p:nvSpPr>
        <p:spPr bwMode="auto">
          <a:xfrm>
            <a:off x="-285750" y="140288"/>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13" name="Freeform 10"/>
          <p:cNvSpPr>
            <a:spLocks noEditPoints="1"/>
          </p:cNvSpPr>
          <p:nvPr/>
        </p:nvSpPr>
        <p:spPr bwMode="auto">
          <a:xfrm>
            <a:off x="1489869" y="1916113"/>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4"/>
          </a:solidFill>
          <a:ln w="9525">
            <a:noFill/>
            <a:round/>
          </a:ln>
        </p:spPr>
        <p:txBody>
          <a:bodyPr/>
          <a:lstStyle/>
          <a:p>
            <a:endParaRPr lang="zh-CN" altLang="en-US"/>
          </a:p>
        </p:txBody>
      </p:sp>
      <p:sp>
        <p:nvSpPr>
          <p:cNvPr id="14" name="TextBox 19"/>
          <p:cNvSpPr txBox="1"/>
          <p:nvPr/>
        </p:nvSpPr>
        <p:spPr>
          <a:xfrm>
            <a:off x="1884573" y="2162254"/>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6</a:t>
            </a:r>
            <a:endParaRPr lang="en-US" altLang="zh-CN" sz="4000" dirty="0">
              <a:solidFill>
                <a:srgbClr val="F8F8F8"/>
              </a:solidFill>
              <a:latin typeface="+mn-ea"/>
              <a:ea typeface="+mn-ea"/>
            </a:endParaRPr>
          </a:p>
        </p:txBody>
      </p:sp>
    </p:spTree>
  </p:cSld>
  <p:clrMapOvr>
    <a:masterClrMapping/>
  </p:clrMapOvr>
  <p:transition spd="slow" advTm="8191">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p:nvPr/>
        </p:nvSpPr>
        <p:spPr bwMode="auto">
          <a:xfrm>
            <a:off x="750317" y="1742577"/>
            <a:ext cx="10115550" cy="3694907"/>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0" name="TextBox 18"/>
          <p:cNvSpPr txBox="1"/>
          <p:nvPr/>
        </p:nvSpPr>
        <p:spPr>
          <a:xfrm>
            <a:off x="3722117" y="1742577"/>
            <a:ext cx="6913562" cy="3372846"/>
          </a:xfrm>
          <a:prstGeom prst="rect">
            <a:avLst/>
          </a:prstGeom>
          <a:noFill/>
        </p:spPr>
        <p:txBody>
          <a:bodyPr>
            <a:spAutoFit/>
          </a:bodyPr>
          <a:lstStyle/>
          <a:p>
            <a:pPr>
              <a:lnSpc>
                <a:spcPct val="150000"/>
              </a:lnSpc>
              <a:buFont typeface="Arial" panose="020B0604020202020204" pitchFamily="34" charset="0"/>
              <a:buNone/>
              <a:defRPr/>
            </a:pPr>
            <a:r>
              <a:rPr lang="zh-CN" altLang="en-US" sz="1600" dirty="0">
                <a:latin typeface="+mn-ea"/>
                <a:ea typeface="+mn-ea"/>
              </a:rPr>
              <a:t>（一）紧前工作</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在网络图中，相对于某工作而言，紧排在该工作之前的工作称为该工作的紧前工作。</a:t>
            </a: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（二）紧后工作</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在网络图中，相对于某工作而言，紧排在该工作之后的工作称为该工作的紧后工作。</a:t>
            </a: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（三）平行工作</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在网络图中，相对于某工作而言，可以与该工作同时进行的工作称为该工作的平行工作。</a:t>
            </a:r>
            <a:endParaRPr lang="zh-CN" altLang="en-US" sz="1600" dirty="0">
              <a:latin typeface="+mn-ea"/>
              <a:ea typeface="+mn-ea"/>
            </a:endParaRPr>
          </a:p>
        </p:txBody>
      </p:sp>
      <p:sp>
        <p:nvSpPr>
          <p:cNvPr id="12" name="TextBox 26"/>
          <p:cNvSpPr txBox="1"/>
          <p:nvPr/>
        </p:nvSpPr>
        <p:spPr>
          <a:xfrm>
            <a:off x="750317" y="916572"/>
            <a:ext cx="5256212" cy="369332"/>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七、紧前、紧后和平行工作</a:t>
            </a:r>
            <a:endParaRPr lang="zh-CN" altLang="en-US" b="1" dirty="0">
              <a:latin typeface="+mn-ea"/>
              <a:ea typeface="+mn-ea"/>
            </a:endParaRPr>
          </a:p>
        </p:txBody>
      </p:sp>
      <p:sp>
        <p:nvSpPr>
          <p:cNvPr id="13" name="TextBox 54"/>
          <p:cNvSpPr txBox="1">
            <a:spLocks noChangeArrowheads="1"/>
          </p:cNvSpPr>
          <p:nvPr/>
        </p:nvSpPr>
        <p:spPr bwMode="auto">
          <a:xfrm>
            <a:off x="1355463" y="138160"/>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发展概况及基本概念</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TextBox 55"/>
          <p:cNvSpPr txBox="1">
            <a:spLocks noChangeArrowheads="1"/>
          </p:cNvSpPr>
          <p:nvPr/>
        </p:nvSpPr>
        <p:spPr bwMode="auto">
          <a:xfrm>
            <a:off x="-285750" y="140288"/>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15" name="Freeform 10"/>
          <p:cNvSpPr>
            <a:spLocks noEditPoints="1"/>
          </p:cNvSpPr>
          <p:nvPr/>
        </p:nvSpPr>
        <p:spPr bwMode="auto">
          <a:xfrm>
            <a:off x="1157839" y="1756911"/>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bg2">
              <a:lumMod val="50000"/>
            </a:schemeClr>
          </a:solidFill>
          <a:ln w="9525">
            <a:noFill/>
            <a:round/>
          </a:ln>
        </p:spPr>
        <p:txBody>
          <a:bodyPr/>
          <a:lstStyle/>
          <a:p>
            <a:endParaRPr lang="zh-CN" altLang="en-US"/>
          </a:p>
        </p:txBody>
      </p:sp>
      <p:sp>
        <p:nvSpPr>
          <p:cNvPr id="16" name="TextBox 19"/>
          <p:cNvSpPr txBox="1"/>
          <p:nvPr/>
        </p:nvSpPr>
        <p:spPr>
          <a:xfrm>
            <a:off x="1552543" y="2003052"/>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7</a:t>
            </a:r>
            <a:endParaRPr lang="en-US" altLang="zh-CN" sz="4000" dirty="0">
              <a:solidFill>
                <a:srgbClr val="F8F8F8"/>
              </a:solidFill>
              <a:latin typeface="+mn-ea"/>
              <a:ea typeface="+mn-ea"/>
            </a:endParaRPr>
          </a:p>
        </p:txBody>
      </p:sp>
    </p:spTree>
  </p:cSld>
  <p:clrMapOvr>
    <a:masterClrMapping/>
  </p:clrMapOvr>
  <p:transition spd="slow" advTm="514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p:nvPr/>
        </p:nvSpPr>
        <p:spPr bwMode="auto">
          <a:xfrm>
            <a:off x="862583" y="1951097"/>
            <a:ext cx="10115550" cy="311601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8" name="TextBox 17"/>
          <p:cNvSpPr txBox="1"/>
          <p:nvPr/>
        </p:nvSpPr>
        <p:spPr>
          <a:xfrm>
            <a:off x="3866133" y="1927242"/>
            <a:ext cx="6913562" cy="3003515"/>
          </a:xfrm>
          <a:prstGeom prst="rect">
            <a:avLst/>
          </a:prstGeom>
          <a:noFill/>
        </p:spPr>
        <p:txBody>
          <a:bodyPr>
            <a:spAutoFit/>
          </a:bodyPr>
          <a:lstStyle/>
          <a:p>
            <a:pPr>
              <a:lnSpc>
                <a:spcPct val="150000"/>
              </a:lnSpc>
              <a:buFont typeface="Arial" panose="020B0604020202020204" pitchFamily="34" charset="0"/>
              <a:buNone/>
              <a:defRPr/>
            </a:pPr>
            <a:r>
              <a:rPr lang="zh-CN" altLang="en-US" sz="1600" dirty="0">
                <a:latin typeface="+mn-ea"/>
                <a:ea typeface="+mn-ea"/>
              </a:rPr>
              <a:t>（一）先行工作</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相对于某工作而言，从网络图的第一个节点（起点节点）开始，顺箭头方向经过一 系列箭线与节点到达该工作为止的各条通路上的所有工作，都称为该工作的先行工作。 </a:t>
            </a: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（二）后续工作</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相对于某工作而言，从该工作之后开始，顺箭头方向经过一系列箭线与节点到网络 图最后一个节点（终点节点）的各条通路上的所有工作，都称为该工作的后续工作。</a:t>
            </a:r>
            <a:endParaRPr lang="zh-CN" altLang="en-US" sz="1600" dirty="0">
              <a:latin typeface="+mn-ea"/>
              <a:ea typeface="+mn-ea"/>
            </a:endParaRPr>
          </a:p>
        </p:txBody>
      </p:sp>
      <p:sp>
        <p:nvSpPr>
          <p:cNvPr id="24" name="TextBox 23"/>
          <p:cNvSpPr txBox="1"/>
          <p:nvPr/>
        </p:nvSpPr>
        <p:spPr>
          <a:xfrm>
            <a:off x="830439" y="918554"/>
            <a:ext cx="3960812" cy="369887"/>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八、先行工作和后续工作</a:t>
            </a:r>
            <a:endParaRPr lang="zh-CN" altLang="en-US" b="1" dirty="0">
              <a:latin typeface="+mn-ea"/>
              <a:ea typeface="+mn-ea"/>
            </a:endParaRPr>
          </a:p>
        </p:txBody>
      </p:sp>
      <p:sp>
        <p:nvSpPr>
          <p:cNvPr id="16" name="TextBox 25"/>
          <p:cNvSpPr txBox="1">
            <a:spLocks noChangeArrowheads="1"/>
          </p:cNvSpPr>
          <p:nvPr/>
        </p:nvSpPr>
        <p:spPr bwMode="auto">
          <a:xfrm>
            <a:off x="3813746" y="3443349"/>
            <a:ext cx="4392612" cy="379412"/>
          </a:xfrm>
          <a:prstGeom prst="rect">
            <a:avLst/>
          </a:prstGeom>
          <a:noFill/>
          <a:ln w="9525">
            <a:noFill/>
            <a:miter lim="800000"/>
          </a:ln>
        </p:spPr>
        <p:txBody>
          <a:bodyPr>
            <a:spAutoFit/>
          </a:bodyPr>
          <a:lstStyle/>
          <a:p>
            <a:pPr>
              <a:buFont typeface="Arial" panose="020B0604020202020204" pitchFamily="34" charset="0"/>
              <a:buNone/>
            </a:pPr>
            <a:endParaRPr lang="zh-CN" altLang="en-US"/>
          </a:p>
        </p:txBody>
      </p:sp>
      <p:sp>
        <p:nvSpPr>
          <p:cNvPr id="13" name="TextBox 54"/>
          <p:cNvSpPr txBox="1">
            <a:spLocks noChangeArrowheads="1"/>
          </p:cNvSpPr>
          <p:nvPr/>
        </p:nvSpPr>
        <p:spPr bwMode="auto">
          <a:xfrm>
            <a:off x="1355463" y="138160"/>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发展概况及基本概念</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TextBox 55"/>
          <p:cNvSpPr txBox="1">
            <a:spLocks noChangeArrowheads="1"/>
          </p:cNvSpPr>
          <p:nvPr/>
        </p:nvSpPr>
        <p:spPr bwMode="auto">
          <a:xfrm>
            <a:off x="-285750" y="140288"/>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15" name="Freeform 10"/>
          <p:cNvSpPr>
            <a:spLocks noEditPoints="1"/>
          </p:cNvSpPr>
          <p:nvPr/>
        </p:nvSpPr>
        <p:spPr bwMode="auto">
          <a:xfrm>
            <a:off x="1258701" y="1951097"/>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bg1">
              <a:lumMod val="75000"/>
            </a:schemeClr>
          </a:solidFill>
          <a:ln w="9525">
            <a:noFill/>
            <a:round/>
          </a:ln>
        </p:spPr>
        <p:txBody>
          <a:bodyPr/>
          <a:lstStyle/>
          <a:p>
            <a:endParaRPr lang="zh-CN" altLang="en-US"/>
          </a:p>
        </p:txBody>
      </p:sp>
      <p:sp>
        <p:nvSpPr>
          <p:cNvPr id="17" name="TextBox 19"/>
          <p:cNvSpPr txBox="1"/>
          <p:nvPr/>
        </p:nvSpPr>
        <p:spPr>
          <a:xfrm>
            <a:off x="1653405" y="2197238"/>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8</a:t>
            </a:r>
            <a:endParaRPr lang="en-US" altLang="zh-CN" sz="4000" dirty="0">
              <a:solidFill>
                <a:srgbClr val="F8F8F8"/>
              </a:solidFill>
              <a:latin typeface="+mn-ea"/>
              <a:ea typeface="+mn-ea"/>
            </a:endParaRPr>
          </a:p>
        </p:txBody>
      </p:sp>
    </p:spTree>
  </p:cSld>
  <p:clrMapOvr>
    <a:masterClrMapping/>
  </p:clrMapOvr>
  <p:transition spd="slow" advTm="8191">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2</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289300" y="2012950"/>
            <a:ext cx="4301177" cy="769441"/>
          </a:xfrm>
          <a:prstGeom prst="rect">
            <a:avLst/>
          </a:prstGeom>
          <a:noFill/>
        </p:spPr>
        <p:txBody>
          <a:bodyPr wrap="none">
            <a:spAutoFit/>
          </a:bodyPr>
          <a:lstStyle/>
          <a:p>
            <a:pPr marL="0" lvl="1">
              <a:buFont typeface="Arial" panose="020B0604020202020204" pitchFamily="34" charset="0"/>
              <a:buNone/>
              <a:defRPr/>
            </a:pPr>
            <a:r>
              <a:rPr lang="zh-CN" altLang="en-US" sz="4400" dirty="0">
                <a:latin typeface="+mn-ea"/>
                <a:ea typeface="+mn-ea"/>
              </a:rPr>
              <a:t> 双代号网络计划</a:t>
            </a:r>
            <a:endParaRPr lang="zh-CN" altLang="en-US" sz="4400" dirty="0">
              <a:latin typeface="+mn-ea"/>
              <a:ea typeface="+mn-ea"/>
            </a:endParaRPr>
          </a:p>
        </p:txBody>
      </p:sp>
      <p:sp>
        <p:nvSpPr>
          <p:cNvPr id="9" name="文本框 9"/>
          <p:cNvSpPr txBox="1">
            <a:spLocks noChangeArrowheads="1"/>
          </p:cNvSpPr>
          <p:nvPr/>
        </p:nvSpPr>
        <p:spPr bwMode="auto">
          <a:xfrm>
            <a:off x="1562100" y="3716338"/>
            <a:ext cx="6369050" cy="1197572"/>
          </a:xfrm>
          <a:prstGeom prst="rect">
            <a:avLst/>
          </a:prstGeom>
          <a:noFill/>
          <a:ln w="9525">
            <a:noFill/>
            <a:miter lim="800000"/>
          </a:ln>
        </p:spPr>
        <p:txBody>
          <a:bodyPr lIns="0" tIns="0" rIns="0" bIns="0">
            <a:spAutoFit/>
          </a:bodyPr>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掌握双代号网络图的构成，熟悉双代号网络图的绘制规则，掌握双代号网络 图时间参数的计算规则。能计算双代号网络图的时间参数，能绘制双代号网络图。</a:t>
            </a:r>
            <a:endParaRPr lang="zh-CN" altLang="en-US" dirty="0">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771063" y="4286250"/>
            <a:ext cx="1905000" cy="696913"/>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44043" name="TextBox 28"/>
            <p:cNvSpPr txBox="1">
              <a:spLocks noChangeArrowheads="1"/>
            </p:cNvSpPr>
            <p:nvPr/>
          </p:nvSpPr>
          <p:spPr bwMode="auto">
            <a:xfrm>
              <a:off x="2143460" y="2022805"/>
              <a:ext cx="2535991" cy="461665"/>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409575" y="981075"/>
            <a:ext cx="3384550" cy="768350"/>
          </a:xfrm>
          <a:prstGeom prst="rect">
            <a:avLst/>
          </a:prstGeom>
          <a:noFill/>
        </p:spPr>
        <p:txBody>
          <a:bodyPr>
            <a:spAutoFit/>
          </a:bodyPr>
          <a:lstStyle/>
          <a:p>
            <a:pPr>
              <a:buFont typeface="Arial" panose="020B0604020202020204" pitchFamily="34" charset="0"/>
              <a:buNone/>
              <a:defRPr/>
            </a:pPr>
            <a:r>
              <a:rPr lang="zh-CN" altLang="en-US" sz="4400" dirty="0">
                <a:latin typeface="+mn-ea"/>
                <a:ea typeface="+mn-ea"/>
              </a:rPr>
              <a:t>学习任务</a:t>
            </a:r>
            <a:r>
              <a:rPr lang="en-US" altLang="zh-CN" sz="4400" dirty="0">
                <a:latin typeface="+mn-ea"/>
                <a:ea typeface="+mn-ea"/>
              </a:rPr>
              <a:t>2</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4" name="Oval 5"/>
          <p:cNvSpPr>
            <a:spLocks noChangeArrowheads="1"/>
          </p:cNvSpPr>
          <p:nvPr/>
        </p:nvSpPr>
        <p:spPr bwMode="auto">
          <a:xfrm>
            <a:off x="3776663" y="1325563"/>
            <a:ext cx="1247775" cy="1252537"/>
          </a:xfrm>
          <a:prstGeom prst="ellipse">
            <a:avLst/>
          </a:prstGeom>
          <a:solidFill>
            <a:schemeClr val="tx1"/>
          </a:solidFill>
          <a:ln w="9525">
            <a:noFill/>
            <a:round/>
          </a:ln>
        </p:spPr>
        <p:txBody>
          <a:bodyPr/>
          <a:lstStyle/>
          <a:p>
            <a:pPr>
              <a:buFont typeface="Arial" panose="020B0604020202020204" pitchFamily="34" charset="0"/>
              <a:buNone/>
            </a:pPr>
            <a:endParaRPr lang="zh-CN" altLang="en-US">
              <a:solidFill>
                <a:schemeClr val="accent1"/>
              </a:solidFill>
            </a:endParaRPr>
          </a:p>
        </p:txBody>
      </p:sp>
      <p:sp>
        <p:nvSpPr>
          <p:cNvPr id="6" name="Oval 7"/>
          <p:cNvSpPr>
            <a:spLocks noChangeArrowheads="1"/>
          </p:cNvSpPr>
          <p:nvPr/>
        </p:nvSpPr>
        <p:spPr bwMode="auto">
          <a:xfrm>
            <a:off x="3776663" y="5068888"/>
            <a:ext cx="1247775" cy="1252537"/>
          </a:xfrm>
          <a:prstGeom prst="ellipse">
            <a:avLst/>
          </a:prstGeom>
          <a:solidFill>
            <a:schemeClr val="bg1"/>
          </a:solidFill>
          <a:ln w="9525">
            <a:noFill/>
            <a:round/>
          </a:ln>
        </p:spPr>
        <p:txBody>
          <a:bodyPr/>
          <a:lstStyle/>
          <a:p>
            <a:pPr>
              <a:buFont typeface="Arial" panose="020B0604020202020204" pitchFamily="34" charset="0"/>
              <a:buNone/>
            </a:pPr>
            <a:endParaRPr lang="zh-CN" altLang="en-US">
              <a:solidFill>
                <a:schemeClr val="accent1"/>
              </a:solidFill>
            </a:endParaRPr>
          </a:p>
        </p:txBody>
      </p:sp>
      <p:sp>
        <p:nvSpPr>
          <p:cNvPr id="7" name="Oval 8"/>
          <p:cNvSpPr>
            <a:spLocks noChangeArrowheads="1"/>
          </p:cNvSpPr>
          <p:nvPr/>
        </p:nvSpPr>
        <p:spPr bwMode="auto">
          <a:xfrm>
            <a:off x="582613" y="2644775"/>
            <a:ext cx="2490787" cy="2501900"/>
          </a:xfrm>
          <a:prstGeom prst="ellipse">
            <a:avLst/>
          </a:prstGeom>
          <a:solidFill>
            <a:schemeClr val="accent1">
              <a:lumMod val="40000"/>
              <a:lumOff val="60000"/>
            </a:schemeClr>
          </a:solidFill>
          <a:ln>
            <a:noFill/>
          </a:ln>
        </p:spPr>
        <p:txBody>
          <a:bodyPr/>
          <a:lstStyle/>
          <a:p>
            <a:pPr>
              <a:buFont typeface="Arial" panose="020B0604020202020204" pitchFamily="34" charset="0"/>
              <a:buNone/>
              <a:defRPr/>
            </a:pPr>
            <a:endParaRPr lang="zh-CN" altLang="en-US"/>
          </a:p>
        </p:txBody>
      </p:sp>
      <p:sp>
        <p:nvSpPr>
          <p:cNvPr id="8" name="Oval 9"/>
          <p:cNvSpPr>
            <a:spLocks noChangeArrowheads="1"/>
          </p:cNvSpPr>
          <p:nvPr/>
        </p:nvSpPr>
        <p:spPr bwMode="auto">
          <a:xfrm>
            <a:off x="730250" y="2790825"/>
            <a:ext cx="2197100" cy="2208213"/>
          </a:xfrm>
          <a:prstGeom prst="ellipse">
            <a:avLst/>
          </a:prstGeom>
          <a:blipFill dpi="0" rotWithShape="1">
            <a:blip r:embed="rId1" cstate="print"/>
            <a:srcRect/>
            <a:stretch>
              <a:fillRect/>
            </a:stretch>
          </a:blipFill>
          <a:ln w="10">
            <a:solidFill>
              <a:srgbClr val="C1C0C3"/>
            </a:solidFill>
            <a:miter lim="800000"/>
          </a:ln>
        </p:spPr>
        <p:txBody>
          <a:bodyPr/>
          <a:lstStyle/>
          <a:p>
            <a:pPr>
              <a:buFont typeface="Arial" panose="020B0604020202020204" pitchFamily="34" charset="0"/>
              <a:buNone/>
            </a:pPr>
            <a:endParaRPr lang="zh-CN" altLang="en-US"/>
          </a:p>
        </p:txBody>
      </p:sp>
      <p:cxnSp>
        <p:nvCxnSpPr>
          <p:cNvPr id="13" name="直接连接符 12"/>
          <p:cNvCxnSpPr>
            <a:cxnSpLocks noChangeShapeType="1"/>
          </p:cNvCxnSpPr>
          <p:nvPr/>
        </p:nvCxnSpPr>
        <p:spPr bwMode="auto">
          <a:xfrm flipV="1">
            <a:off x="2811463" y="2357438"/>
            <a:ext cx="887412" cy="604837"/>
          </a:xfrm>
          <a:prstGeom prst="line">
            <a:avLst/>
          </a:prstGeom>
          <a:noFill/>
          <a:ln w="9525" algn="ctr">
            <a:solidFill>
              <a:schemeClr val="accent1"/>
            </a:solidFill>
            <a:round/>
            <a:tailEnd type="triangle" w="med" len="med"/>
          </a:ln>
        </p:spPr>
      </p:cxnSp>
      <p:cxnSp>
        <p:nvCxnSpPr>
          <p:cNvPr id="14" name="直接连接符 13"/>
          <p:cNvCxnSpPr>
            <a:cxnSpLocks noChangeShapeType="1"/>
          </p:cNvCxnSpPr>
          <p:nvPr/>
        </p:nvCxnSpPr>
        <p:spPr bwMode="auto">
          <a:xfrm>
            <a:off x="2660650" y="4940300"/>
            <a:ext cx="1038225" cy="635000"/>
          </a:xfrm>
          <a:prstGeom prst="line">
            <a:avLst/>
          </a:prstGeom>
          <a:noFill/>
          <a:ln w="9525" algn="ctr">
            <a:solidFill>
              <a:schemeClr val="accent1"/>
            </a:solidFill>
            <a:round/>
            <a:tailEnd type="triangle" w="med" len="med"/>
          </a:ln>
        </p:spPr>
      </p:cxnSp>
      <p:sp>
        <p:nvSpPr>
          <p:cNvPr id="15" name="TextBox 14"/>
          <p:cNvSpPr txBox="1"/>
          <p:nvPr/>
        </p:nvSpPr>
        <p:spPr>
          <a:xfrm>
            <a:off x="4048125" y="1597025"/>
            <a:ext cx="646113" cy="646113"/>
          </a:xfrm>
          <a:prstGeom prst="rect">
            <a:avLst/>
          </a:prstGeom>
          <a:noFill/>
        </p:spPr>
        <p:txBody>
          <a:bodyPr wrap="none">
            <a:spAutoFit/>
          </a:bodyPr>
          <a:lstStyle/>
          <a:p>
            <a:pPr algn="ctr">
              <a:buFont typeface="Arial" panose="020B0604020202020204" pitchFamily="34" charset="0"/>
              <a:buNone/>
              <a:defRPr/>
            </a:pPr>
            <a:r>
              <a:rPr lang="zh-CN" altLang="en-US" sz="3600" dirty="0">
                <a:solidFill>
                  <a:schemeClr val="accent2"/>
                </a:solidFill>
                <a:latin typeface="+mn-ea"/>
                <a:ea typeface="+mn-ea"/>
              </a:rPr>
              <a:t>一</a:t>
            </a:r>
            <a:endParaRPr lang="zh-CN" altLang="en-US" sz="3600" dirty="0">
              <a:solidFill>
                <a:schemeClr val="accent2"/>
              </a:solidFill>
              <a:latin typeface="+mn-ea"/>
              <a:ea typeface="+mn-ea"/>
            </a:endParaRPr>
          </a:p>
        </p:txBody>
      </p:sp>
      <p:sp>
        <p:nvSpPr>
          <p:cNvPr id="21" name="TextBox 20"/>
          <p:cNvSpPr txBox="1"/>
          <p:nvPr/>
        </p:nvSpPr>
        <p:spPr>
          <a:xfrm>
            <a:off x="5100638" y="1674813"/>
            <a:ext cx="2808287" cy="499624"/>
          </a:xfrm>
          <a:prstGeom prst="rect">
            <a:avLst/>
          </a:prstGeom>
          <a:noFill/>
        </p:spPr>
        <p:txBody>
          <a:bodyPr>
            <a:spAutoFit/>
          </a:bodyPr>
          <a:lstStyle/>
          <a:p>
            <a:pPr algn="just">
              <a:lnSpc>
                <a:spcPct val="150000"/>
              </a:lnSpc>
              <a:buFont typeface="Arial" panose="020B0604020202020204" pitchFamily="34" charset="0"/>
              <a:buNone/>
              <a:defRPr/>
            </a:pPr>
            <a:r>
              <a:rPr lang="zh-CN" altLang="en-US" sz="2000" dirty="0">
                <a:latin typeface="+mn-ea"/>
                <a:ea typeface="+mn-ea"/>
              </a:rPr>
              <a:t>双代号网络图的绘制</a:t>
            </a:r>
            <a:endParaRPr lang="zh-CN" altLang="en-US" sz="2000" dirty="0">
              <a:latin typeface="+mn-ea"/>
              <a:ea typeface="+mn-ea"/>
            </a:endParaRPr>
          </a:p>
        </p:txBody>
      </p:sp>
      <p:sp>
        <p:nvSpPr>
          <p:cNvPr id="23" name="TextBox 22"/>
          <p:cNvSpPr txBox="1"/>
          <p:nvPr/>
        </p:nvSpPr>
        <p:spPr>
          <a:xfrm>
            <a:off x="5089525" y="5403850"/>
            <a:ext cx="5761038" cy="499624"/>
          </a:xfrm>
          <a:prstGeom prst="rect">
            <a:avLst/>
          </a:prstGeom>
          <a:noFill/>
        </p:spPr>
        <p:txBody>
          <a:bodyPr>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pPr>
              <a:buFont typeface="Arial" panose="020B0604020202020204" pitchFamily="34" charset="0"/>
              <a:buNone/>
              <a:defRPr/>
            </a:pPr>
            <a:r>
              <a:rPr lang="zh-CN" altLang="en-US" sz="2000" dirty="0">
                <a:solidFill>
                  <a:schemeClr val="tx1"/>
                </a:solidFill>
                <a:latin typeface="+mn-ea"/>
                <a:ea typeface="+mn-ea"/>
              </a:rPr>
              <a:t>双代号网络计划时间参数的计算</a:t>
            </a:r>
            <a:endParaRPr lang="zh-CN" altLang="en-US" sz="2000" dirty="0">
              <a:solidFill>
                <a:schemeClr val="tx1"/>
              </a:solidFill>
              <a:latin typeface="+mn-ea"/>
              <a:ea typeface="+mn-ea"/>
            </a:endParaRPr>
          </a:p>
        </p:txBody>
      </p:sp>
      <p:sp>
        <p:nvSpPr>
          <p:cNvPr id="27" name="TextBox 14"/>
          <p:cNvSpPr txBox="1"/>
          <p:nvPr/>
        </p:nvSpPr>
        <p:spPr>
          <a:xfrm>
            <a:off x="4076590" y="5403850"/>
            <a:ext cx="646332" cy="646331"/>
          </a:xfrm>
          <a:prstGeom prst="rect">
            <a:avLst/>
          </a:prstGeom>
          <a:noFill/>
        </p:spPr>
        <p:txBody>
          <a:bodyPr wrap="none">
            <a:spAutoFit/>
          </a:bodyPr>
          <a:lstStyle/>
          <a:p>
            <a:pPr algn="ctr">
              <a:buFont typeface="Arial" panose="020B0604020202020204" pitchFamily="34" charset="0"/>
              <a:buNone/>
              <a:defRPr/>
            </a:pPr>
            <a:r>
              <a:rPr lang="zh-CN" altLang="en-US" sz="3600" dirty="0">
                <a:solidFill>
                  <a:schemeClr val="accent2"/>
                </a:solidFill>
                <a:latin typeface="+mn-ea"/>
                <a:ea typeface="+mn-ea"/>
              </a:rPr>
              <a:t>二</a:t>
            </a:r>
            <a:endParaRPr lang="zh-CN" altLang="en-US" sz="3600" dirty="0">
              <a:solidFill>
                <a:schemeClr val="accent2"/>
              </a:solidFill>
              <a:latin typeface="+mn-ea"/>
              <a:ea typeface="+mn-ea"/>
            </a:endParaRPr>
          </a:p>
        </p:txBody>
      </p:sp>
      <p:sp>
        <p:nvSpPr>
          <p:cNvPr id="28"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ustDataLst>
      <p:tags r:id="rId2"/>
    </p:custDataLst>
  </p:cSld>
  <p:clrMapOvr>
    <a:masterClrMapping/>
  </p:clrMapOvr>
  <p:transition spd="slow" advTm="11658">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954365" y="1916113"/>
            <a:ext cx="5472905" cy="1843903"/>
          </a:xfrm>
          <a:prstGeom prst="rect">
            <a:avLst/>
          </a:prstGeom>
          <a:noFill/>
        </p:spPr>
        <p:txBody>
          <a:bodyPr wrap="square">
            <a:spAutoFit/>
          </a:bodyPr>
          <a:lstStyle/>
          <a:p>
            <a:pPr>
              <a:lnSpc>
                <a:spcPct val="150000"/>
              </a:lnSpc>
              <a:buFont typeface="Arial" panose="020B0604020202020204" pitchFamily="34" charset="0"/>
              <a:buNone/>
              <a:defRPr/>
            </a:pPr>
            <a:r>
              <a:rPr lang="zh-CN" altLang="en-US" sz="2400" dirty="0">
                <a:latin typeface="+mn-ea"/>
                <a:ea typeface="+mn-ea"/>
              </a:rPr>
              <a:t>一、双代号网络图的绘制</a:t>
            </a:r>
            <a:endParaRPr lang="en-US" altLang="zh-CN" sz="2400" dirty="0">
              <a:latin typeface="+mn-ea"/>
              <a:ea typeface="+mn-ea"/>
            </a:endParaRPr>
          </a:p>
          <a:p>
            <a:pPr>
              <a:lnSpc>
                <a:spcPct val="150000"/>
              </a:lnSpc>
              <a:buFont typeface="Arial" panose="020B0604020202020204" pitchFamily="34" charset="0"/>
              <a:buNone/>
              <a:defRPr/>
            </a:pP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（一）形式 </a:t>
            </a:r>
            <a:endParaRPr lang="en-US" altLang="zh-CN" dirty="0">
              <a:latin typeface="+mn-ea"/>
              <a:ea typeface="+mn-ea"/>
            </a:endParaRPr>
          </a:p>
          <a:p>
            <a:pPr>
              <a:lnSpc>
                <a:spcPct val="150000"/>
              </a:lnSpc>
              <a:buFont typeface="Arial" panose="020B0604020202020204" pitchFamily="34" charset="0"/>
              <a:buNone/>
              <a:defRPr/>
            </a:pPr>
            <a:endParaRPr lang="zh-CN" altLang="en-US" dirty="0">
              <a:latin typeface="+mn-ea"/>
              <a:ea typeface="+mn-ea"/>
            </a:endParaRPr>
          </a:p>
        </p:txBody>
      </p:sp>
      <p:pic>
        <p:nvPicPr>
          <p:cNvPr id="1026" name="Picture 2"/>
          <p:cNvPicPr>
            <a:picLocks noChangeAspect="1" noChangeArrowheads="1"/>
          </p:cNvPicPr>
          <p:nvPr/>
        </p:nvPicPr>
        <p:blipFill>
          <a:blip r:embed="rId1" cstate="print"/>
          <a:srcRect/>
          <a:stretch>
            <a:fillRect/>
          </a:stretch>
        </p:blipFill>
        <p:spPr bwMode="auto">
          <a:xfrm>
            <a:off x="686319" y="2204864"/>
            <a:ext cx="4763990" cy="2977183"/>
          </a:xfrm>
          <a:prstGeom prst="rect">
            <a:avLst/>
          </a:prstGeom>
          <a:noFill/>
          <a:ln w="9525">
            <a:noFill/>
            <a:miter lim="800000"/>
            <a:headEnd/>
            <a:tailEnd/>
          </a:ln>
        </p:spPr>
      </p:pic>
      <p:pic>
        <p:nvPicPr>
          <p:cNvPr id="2" name="图片 1"/>
          <p:cNvPicPr>
            <a:picLocks noChangeAspect="1"/>
          </p:cNvPicPr>
          <p:nvPr/>
        </p:nvPicPr>
        <p:blipFill>
          <a:blip r:embed="rId2"/>
          <a:stretch>
            <a:fillRect/>
          </a:stretch>
        </p:blipFill>
        <p:spPr>
          <a:xfrm>
            <a:off x="5963655" y="3429000"/>
            <a:ext cx="4694327" cy="1341236"/>
          </a:xfrm>
          <a:prstGeom prst="rect">
            <a:avLst/>
          </a:prstGeom>
        </p:spPr>
      </p:pic>
      <p:sp>
        <p:nvSpPr>
          <p:cNvPr id="9"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370189" y="1029977"/>
            <a:ext cx="6192838" cy="458908"/>
          </a:xfrm>
          <a:prstGeom prst="rect">
            <a:avLst/>
          </a:prstGeom>
          <a:noFill/>
        </p:spPr>
        <p:txBody>
          <a:bodyPr>
            <a:spAutoFit/>
          </a:bodyPr>
          <a:lstStyle/>
          <a:p>
            <a:pPr>
              <a:lnSpc>
                <a:spcPct val="150000"/>
              </a:lnSpc>
              <a:buFont typeface="Arial" panose="020B0604020202020204" pitchFamily="34" charset="0"/>
              <a:buNone/>
              <a:defRPr/>
            </a:pPr>
            <a:r>
              <a:rPr lang="zh-CN" altLang="en-US" dirty="0">
                <a:latin typeface="+mn-ea"/>
                <a:ea typeface="+mn-ea"/>
              </a:rPr>
              <a:t>（二）五个要素</a:t>
            </a:r>
            <a:endParaRPr lang="zh-CN" altLang="en-US" dirty="0">
              <a:latin typeface="+mn-ea"/>
              <a:ea typeface="+mn-ea"/>
            </a:endParaRPr>
          </a:p>
        </p:txBody>
      </p:sp>
      <p:sp>
        <p:nvSpPr>
          <p:cNvPr id="9" name="AutoShape 1"/>
          <p:cNvSpPr/>
          <p:nvPr/>
        </p:nvSpPr>
        <p:spPr bwMode="auto">
          <a:xfrm>
            <a:off x="2497981" y="2055890"/>
            <a:ext cx="774700" cy="774700"/>
          </a:xfrm>
          <a:custGeom>
            <a:avLst/>
            <a:gdLst>
              <a:gd name="T0" fmla="*/ 290498 w 19679"/>
              <a:gd name="T1" fmla="*/ 318871 h 19679"/>
              <a:gd name="T2" fmla="*/ 290498 w 19679"/>
              <a:gd name="T3" fmla="*/ 318871 h 19679"/>
              <a:gd name="T4" fmla="*/ 290498 w 19679"/>
              <a:gd name="T5" fmla="*/ 318871 h 19679"/>
              <a:gd name="T6" fmla="*/ 290498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10" name="AutoShape 2"/>
          <p:cNvSpPr/>
          <p:nvPr/>
        </p:nvSpPr>
        <p:spPr bwMode="auto">
          <a:xfrm>
            <a:off x="2709119" y="2278140"/>
            <a:ext cx="357187" cy="296863"/>
          </a:xfrm>
          <a:custGeom>
            <a:avLst/>
            <a:gdLst>
              <a:gd name="T0" fmla="*/ 134144 w 21600"/>
              <a:gd name="T1" fmla="*/ 111125 h 21600"/>
              <a:gd name="T2" fmla="*/ 134144 w 21600"/>
              <a:gd name="T3" fmla="*/ 111125 h 21600"/>
              <a:gd name="T4" fmla="*/ 134144 w 21600"/>
              <a:gd name="T5" fmla="*/ 111125 h 21600"/>
              <a:gd name="T6" fmla="*/ 134144 w 21600"/>
              <a:gd name="T7" fmla="*/ 111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3"/>
                </a:moveTo>
                <a:cubicBezTo>
                  <a:pt x="20633" y="3223"/>
                  <a:pt x="20946" y="3385"/>
                  <a:pt x="21208" y="3714"/>
                </a:cubicBezTo>
                <a:cubicBezTo>
                  <a:pt x="21470" y="4043"/>
                  <a:pt x="21600" y="4428"/>
                  <a:pt x="21600" y="4865"/>
                </a:cubicBezTo>
                <a:lnTo>
                  <a:pt x="21600" y="19983"/>
                </a:lnTo>
                <a:cubicBezTo>
                  <a:pt x="21600" y="20421"/>
                  <a:pt x="21470" y="20804"/>
                  <a:pt x="21208" y="21121"/>
                </a:cubicBezTo>
                <a:cubicBezTo>
                  <a:pt x="20946" y="21440"/>
                  <a:pt x="20633" y="21599"/>
                  <a:pt x="20263" y="21599"/>
                </a:cubicBezTo>
                <a:lnTo>
                  <a:pt x="1348" y="21599"/>
                </a:lnTo>
                <a:cubicBezTo>
                  <a:pt x="981" y="21599"/>
                  <a:pt x="662" y="21440"/>
                  <a:pt x="398" y="21121"/>
                </a:cubicBezTo>
                <a:cubicBezTo>
                  <a:pt x="134" y="20804"/>
                  <a:pt x="0" y="20421"/>
                  <a:pt x="0" y="19983"/>
                </a:cubicBezTo>
                <a:lnTo>
                  <a:pt x="0" y="4865"/>
                </a:lnTo>
                <a:cubicBezTo>
                  <a:pt x="0" y="4428"/>
                  <a:pt x="134" y="4043"/>
                  <a:pt x="398" y="3714"/>
                </a:cubicBezTo>
                <a:cubicBezTo>
                  <a:pt x="662" y="3385"/>
                  <a:pt x="981" y="3223"/>
                  <a:pt x="1348"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5" y="19184"/>
                </a:moveTo>
                <a:cubicBezTo>
                  <a:pt x="11572" y="19184"/>
                  <a:pt x="12299" y="19003"/>
                  <a:pt x="12987" y="18649"/>
                </a:cubicBezTo>
                <a:cubicBezTo>
                  <a:pt x="13673" y="18295"/>
                  <a:pt x="14270" y="17810"/>
                  <a:pt x="14775" y="17196"/>
                </a:cubicBezTo>
                <a:cubicBezTo>
                  <a:pt x="15279" y="16581"/>
                  <a:pt x="15678" y="15862"/>
                  <a:pt x="15974" y="15048"/>
                </a:cubicBezTo>
                <a:cubicBezTo>
                  <a:pt x="16270" y="14235"/>
                  <a:pt x="16420" y="13355"/>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5" y="5667"/>
                </a:cubicBezTo>
                <a:cubicBezTo>
                  <a:pt x="10039" y="5667"/>
                  <a:pt x="9312"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5"/>
                  <a:pt x="5330" y="14235"/>
                  <a:pt x="5626" y="15048"/>
                </a:cubicBezTo>
                <a:cubicBezTo>
                  <a:pt x="5922" y="15862"/>
                  <a:pt x="6324" y="16581"/>
                  <a:pt x="6828" y="17196"/>
                </a:cubicBezTo>
                <a:cubicBezTo>
                  <a:pt x="7332" y="17810"/>
                  <a:pt x="7930" y="18295"/>
                  <a:pt x="8620" y="18649"/>
                </a:cubicBezTo>
                <a:cubicBezTo>
                  <a:pt x="9312" y="19006"/>
                  <a:pt x="10039" y="19184"/>
                  <a:pt x="10805" y="19184"/>
                </a:cubicBezTo>
                <a:moveTo>
                  <a:pt x="10805" y="7833"/>
                </a:moveTo>
                <a:cubicBezTo>
                  <a:pt x="11337" y="7833"/>
                  <a:pt x="11834" y="7953"/>
                  <a:pt x="12295" y="8191"/>
                </a:cubicBezTo>
                <a:cubicBezTo>
                  <a:pt x="12755" y="8432"/>
                  <a:pt x="13159" y="8755"/>
                  <a:pt x="13502" y="9169"/>
                </a:cubicBezTo>
                <a:cubicBezTo>
                  <a:pt x="13847" y="9583"/>
                  <a:pt x="14118" y="10069"/>
                  <a:pt x="14317" y="10624"/>
                </a:cubicBezTo>
                <a:cubicBezTo>
                  <a:pt x="14515" y="11184"/>
                  <a:pt x="14615" y="11780"/>
                  <a:pt x="14615" y="12422"/>
                </a:cubicBezTo>
                <a:cubicBezTo>
                  <a:pt x="14615" y="13056"/>
                  <a:pt x="14515" y="13650"/>
                  <a:pt x="14317" y="14205"/>
                </a:cubicBezTo>
                <a:cubicBezTo>
                  <a:pt x="14118" y="14756"/>
                  <a:pt x="13847" y="15245"/>
                  <a:pt x="13502" y="15667"/>
                </a:cubicBezTo>
                <a:cubicBezTo>
                  <a:pt x="13159" y="16091"/>
                  <a:pt x="12752" y="16419"/>
                  <a:pt x="12290" y="16661"/>
                </a:cubicBezTo>
                <a:cubicBezTo>
                  <a:pt x="11825" y="16899"/>
                  <a:pt x="11330" y="17017"/>
                  <a:pt x="10805" y="17017"/>
                </a:cubicBezTo>
                <a:cubicBezTo>
                  <a:pt x="10275" y="17017"/>
                  <a:pt x="9778" y="16899"/>
                  <a:pt x="9312" y="16661"/>
                </a:cubicBezTo>
                <a:cubicBezTo>
                  <a:pt x="8848" y="16419"/>
                  <a:pt x="8444" y="16091"/>
                  <a:pt x="8101" y="15667"/>
                </a:cubicBezTo>
                <a:cubicBezTo>
                  <a:pt x="7756" y="15245"/>
                  <a:pt x="7484" y="14755"/>
                  <a:pt x="7286" y="14199"/>
                </a:cubicBezTo>
                <a:cubicBezTo>
                  <a:pt x="7085" y="13641"/>
                  <a:pt x="6985" y="13045"/>
                  <a:pt x="6985" y="12422"/>
                </a:cubicBezTo>
                <a:cubicBezTo>
                  <a:pt x="6985" y="11780"/>
                  <a:pt x="7085" y="11184"/>
                  <a:pt x="7286" y="10624"/>
                </a:cubicBezTo>
                <a:cubicBezTo>
                  <a:pt x="7484" y="10068"/>
                  <a:pt x="7756" y="9583"/>
                  <a:pt x="8101" y="9169"/>
                </a:cubicBezTo>
                <a:cubicBezTo>
                  <a:pt x="8444" y="8755"/>
                  <a:pt x="8848" y="8432"/>
                  <a:pt x="9312" y="8191"/>
                </a:cubicBezTo>
                <a:cubicBezTo>
                  <a:pt x="9778" y="7953"/>
                  <a:pt x="10275" y="7833"/>
                  <a:pt x="10805" y="7833"/>
                </a:cubicBezTo>
              </a:path>
            </a:pathLst>
          </a:custGeom>
          <a:solidFill>
            <a:srgbClr val="FFFFFF"/>
          </a:solidFill>
          <a:ln>
            <a:noFill/>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11" name="AutoShape 3"/>
          <p:cNvSpPr/>
          <p:nvPr/>
        </p:nvSpPr>
        <p:spPr bwMode="auto">
          <a:xfrm>
            <a:off x="2497981" y="3084590"/>
            <a:ext cx="774700" cy="774700"/>
          </a:xfrm>
          <a:custGeom>
            <a:avLst/>
            <a:gdLst>
              <a:gd name="T0" fmla="*/ 290498 w 19679"/>
              <a:gd name="T1" fmla="*/ 318871 h 19679"/>
              <a:gd name="T2" fmla="*/ 290498 w 19679"/>
              <a:gd name="T3" fmla="*/ 318871 h 19679"/>
              <a:gd name="T4" fmla="*/ 290498 w 19679"/>
              <a:gd name="T5" fmla="*/ 318871 h 19679"/>
              <a:gd name="T6" fmla="*/ 290498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3BB692"/>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12" name="AutoShape 4"/>
          <p:cNvSpPr/>
          <p:nvPr/>
        </p:nvSpPr>
        <p:spPr bwMode="auto">
          <a:xfrm>
            <a:off x="2497981" y="4156153"/>
            <a:ext cx="774700" cy="776287"/>
          </a:xfrm>
          <a:custGeom>
            <a:avLst/>
            <a:gdLst>
              <a:gd name="T0" fmla="*/ 290498 w 19679"/>
              <a:gd name="T1" fmla="*/ 319742 h 19679"/>
              <a:gd name="T2" fmla="*/ 290498 w 19679"/>
              <a:gd name="T3" fmla="*/ 319742 h 19679"/>
              <a:gd name="T4" fmla="*/ 290498 w 19679"/>
              <a:gd name="T5" fmla="*/ 319742 h 19679"/>
              <a:gd name="T6" fmla="*/ 290498 w 19679"/>
              <a:gd name="T7" fmla="*/ 31974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A1C450"/>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13" name="AutoShape 5"/>
          <p:cNvSpPr/>
          <p:nvPr/>
        </p:nvSpPr>
        <p:spPr bwMode="auto">
          <a:xfrm>
            <a:off x="2715469" y="3338590"/>
            <a:ext cx="357187" cy="296863"/>
          </a:xfrm>
          <a:custGeom>
            <a:avLst/>
            <a:gdLst>
              <a:gd name="T0" fmla="*/ 134144 w 21600"/>
              <a:gd name="T1" fmla="*/ 111125 h 21600"/>
              <a:gd name="T2" fmla="*/ 134144 w 21600"/>
              <a:gd name="T3" fmla="*/ 111125 h 21600"/>
              <a:gd name="T4" fmla="*/ 134144 w 21600"/>
              <a:gd name="T5" fmla="*/ 111125 h 21600"/>
              <a:gd name="T6" fmla="*/ 134144 w 21600"/>
              <a:gd name="T7" fmla="*/ 111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1" y="0"/>
                  <a:pt x="20944" y="162"/>
                  <a:pt x="21206" y="479"/>
                </a:cubicBezTo>
                <a:cubicBezTo>
                  <a:pt x="21468" y="799"/>
                  <a:pt x="21600" y="1178"/>
                  <a:pt x="21600" y="1618"/>
                </a:cubicBezTo>
                <a:lnTo>
                  <a:pt x="21600" y="19981"/>
                </a:lnTo>
                <a:cubicBezTo>
                  <a:pt x="21600" y="20421"/>
                  <a:pt x="21468" y="20801"/>
                  <a:pt x="21206" y="21121"/>
                </a:cubicBezTo>
                <a:cubicBezTo>
                  <a:pt x="20944" y="21437"/>
                  <a:pt x="20631" y="21599"/>
                  <a:pt x="20263" y="21599"/>
                </a:cubicBezTo>
                <a:lnTo>
                  <a:pt x="1345" y="21599"/>
                </a:lnTo>
                <a:cubicBezTo>
                  <a:pt x="981" y="21599"/>
                  <a:pt x="662" y="21437"/>
                  <a:pt x="398" y="21121"/>
                </a:cubicBezTo>
                <a:cubicBezTo>
                  <a:pt x="131" y="20801"/>
                  <a:pt x="0" y="20421"/>
                  <a:pt x="0" y="19981"/>
                </a:cubicBezTo>
                <a:lnTo>
                  <a:pt x="0" y="1618"/>
                </a:lnTo>
                <a:cubicBezTo>
                  <a:pt x="0" y="1178"/>
                  <a:pt x="131" y="799"/>
                  <a:pt x="398" y="479"/>
                </a:cubicBezTo>
                <a:cubicBezTo>
                  <a:pt x="662" y="162"/>
                  <a:pt x="981" y="0"/>
                  <a:pt x="1345" y="0"/>
                </a:cubicBezTo>
                <a:lnTo>
                  <a:pt x="20263" y="0"/>
                </a:lnTo>
                <a:close/>
                <a:moveTo>
                  <a:pt x="4052" y="2171"/>
                </a:moveTo>
                <a:cubicBezTo>
                  <a:pt x="4052" y="2021"/>
                  <a:pt x="4009" y="1892"/>
                  <a:pt x="3924" y="1783"/>
                </a:cubicBezTo>
                <a:cubicBezTo>
                  <a:pt x="3839" y="1677"/>
                  <a:pt x="3729" y="1621"/>
                  <a:pt x="3593" y="1621"/>
                </a:cubicBezTo>
                <a:lnTo>
                  <a:pt x="1801" y="1621"/>
                </a:lnTo>
                <a:cubicBezTo>
                  <a:pt x="1676" y="1621"/>
                  <a:pt x="1568" y="1674"/>
                  <a:pt x="1480" y="1777"/>
                </a:cubicBezTo>
                <a:cubicBezTo>
                  <a:pt x="1390" y="1880"/>
                  <a:pt x="1343" y="2012"/>
                  <a:pt x="1343" y="2171"/>
                </a:cubicBezTo>
                <a:lnTo>
                  <a:pt x="1343" y="4321"/>
                </a:lnTo>
                <a:cubicBezTo>
                  <a:pt x="1343" y="4470"/>
                  <a:pt x="1387" y="4603"/>
                  <a:pt x="1473" y="4708"/>
                </a:cubicBezTo>
                <a:cubicBezTo>
                  <a:pt x="1558" y="4817"/>
                  <a:pt x="1669" y="4867"/>
                  <a:pt x="1801" y="4867"/>
                </a:cubicBezTo>
                <a:lnTo>
                  <a:pt x="3593" y="4867"/>
                </a:lnTo>
                <a:cubicBezTo>
                  <a:pt x="3721" y="4867"/>
                  <a:pt x="3828" y="4820"/>
                  <a:pt x="3917" y="4717"/>
                </a:cubicBezTo>
                <a:cubicBezTo>
                  <a:pt x="4007" y="4614"/>
                  <a:pt x="4052" y="4482"/>
                  <a:pt x="4052" y="4321"/>
                </a:cubicBezTo>
                <a:lnTo>
                  <a:pt x="4052" y="2171"/>
                </a:lnTo>
                <a:close/>
                <a:moveTo>
                  <a:pt x="4052" y="7202"/>
                </a:moveTo>
                <a:cubicBezTo>
                  <a:pt x="4052" y="7055"/>
                  <a:pt x="4009" y="6926"/>
                  <a:pt x="3924" y="6817"/>
                </a:cubicBezTo>
                <a:cubicBezTo>
                  <a:pt x="3839" y="6709"/>
                  <a:pt x="3729" y="6656"/>
                  <a:pt x="3593" y="6656"/>
                </a:cubicBezTo>
                <a:lnTo>
                  <a:pt x="1801" y="6656"/>
                </a:lnTo>
                <a:cubicBezTo>
                  <a:pt x="1676" y="6656"/>
                  <a:pt x="1568" y="6709"/>
                  <a:pt x="1480" y="6817"/>
                </a:cubicBezTo>
                <a:cubicBezTo>
                  <a:pt x="1390" y="6926"/>
                  <a:pt x="1343" y="7055"/>
                  <a:pt x="1343" y="7202"/>
                </a:cubicBezTo>
                <a:lnTo>
                  <a:pt x="1343" y="9370"/>
                </a:lnTo>
                <a:cubicBezTo>
                  <a:pt x="1343" y="9516"/>
                  <a:pt x="1387" y="9646"/>
                  <a:pt x="1473" y="9757"/>
                </a:cubicBezTo>
                <a:cubicBezTo>
                  <a:pt x="1558" y="9863"/>
                  <a:pt x="1669" y="9916"/>
                  <a:pt x="1801" y="9916"/>
                </a:cubicBezTo>
                <a:lnTo>
                  <a:pt x="3593" y="9916"/>
                </a:lnTo>
                <a:cubicBezTo>
                  <a:pt x="3721" y="9916"/>
                  <a:pt x="3828" y="9863"/>
                  <a:pt x="3917" y="9757"/>
                </a:cubicBezTo>
                <a:cubicBezTo>
                  <a:pt x="4007" y="9646"/>
                  <a:pt x="4052" y="9516"/>
                  <a:pt x="4052" y="9370"/>
                </a:cubicBezTo>
                <a:lnTo>
                  <a:pt x="4052" y="7202"/>
                </a:lnTo>
                <a:close/>
                <a:moveTo>
                  <a:pt x="4052" y="12233"/>
                </a:moveTo>
                <a:cubicBezTo>
                  <a:pt x="4052" y="12083"/>
                  <a:pt x="4009" y="11957"/>
                  <a:pt x="3924" y="11846"/>
                </a:cubicBezTo>
                <a:cubicBezTo>
                  <a:pt x="3839" y="11740"/>
                  <a:pt x="3729" y="11686"/>
                  <a:pt x="3593" y="11686"/>
                </a:cubicBezTo>
                <a:lnTo>
                  <a:pt x="1801" y="11686"/>
                </a:lnTo>
                <a:cubicBezTo>
                  <a:pt x="1676" y="11686"/>
                  <a:pt x="1568" y="11740"/>
                  <a:pt x="1480" y="11846"/>
                </a:cubicBezTo>
                <a:cubicBezTo>
                  <a:pt x="1390" y="11957"/>
                  <a:pt x="1343" y="12083"/>
                  <a:pt x="1343" y="12233"/>
                </a:cubicBezTo>
                <a:lnTo>
                  <a:pt x="1343" y="14401"/>
                </a:lnTo>
                <a:cubicBezTo>
                  <a:pt x="1343" y="14548"/>
                  <a:pt x="1387" y="14677"/>
                  <a:pt x="1473" y="14786"/>
                </a:cubicBezTo>
                <a:cubicBezTo>
                  <a:pt x="1558" y="14894"/>
                  <a:pt x="1669" y="14947"/>
                  <a:pt x="1801" y="14947"/>
                </a:cubicBezTo>
                <a:lnTo>
                  <a:pt x="3593" y="14947"/>
                </a:lnTo>
                <a:cubicBezTo>
                  <a:pt x="3721" y="14947"/>
                  <a:pt x="3828" y="14894"/>
                  <a:pt x="3917" y="14786"/>
                </a:cubicBezTo>
                <a:cubicBezTo>
                  <a:pt x="4007" y="14677"/>
                  <a:pt x="4052" y="14548"/>
                  <a:pt x="4052" y="14401"/>
                </a:cubicBezTo>
                <a:lnTo>
                  <a:pt x="4052" y="12233"/>
                </a:lnTo>
                <a:close/>
                <a:moveTo>
                  <a:pt x="4052" y="17284"/>
                </a:moveTo>
                <a:cubicBezTo>
                  <a:pt x="4052" y="17136"/>
                  <a:pt x="4009" y="17005"/>
                  <a:pt x="3924" y="16897"/>
                </a:cubicBezTo>
                <a:cubicBezTo>
                  <a:pt x="3839" y="16791"/>
                  <a:pt x="3729" y="16736"/>
                  <a:pt x="3593" y="16736"/>
                </a:cubicBezTo>
                <a:lnTo>
                  <a:pt x="1801" y="16736"/>
                </a:lnTo>
                <a:cubicBezTo>
                  <a:pt x="1676" y="16736"/>
                  <a:pt x="1568" y="16788"/>
                  <a:pt x="1480" y="16891"/>
                </a:cubicBezTo>
                <a:cubicBezTo>
                  <a:pt x="1390" y="16995"/>
                  <a:pt x="1343" y="17124"/>
                  <a:pt x="1343" y="17284"/>
                </a:cubicBezTo>
                <a:lnTo>
                  <a:pt x="1343" y="19434"/>
                </a:lnTo>
                <a:cubicBezTo>
                  <a:pt x="1343" y="19584"/>
                  <a:pt x="1387" y="19714"/>
                  <a:pt x="1473" y="19822"/>
                </a:cubicBezTo>
                <a:cubicBezTo>
                  <a:pt x="1558" y="19929"/>
                  <a:pt x="1669" y="19984"/>
                  <a:pt x="1801" y="19984"/>
                </a:cubicBezTo>
                <a:lnTo>
                  <a:pt x="3593" y="19984"/>
                </a:lnTo>
                <a:cubicBezTo>
                  <a:pt x="3721" y="19984"/>
                  <a:pt x="3828" y="19932"/>
                  <a:pt x="3917" y="19828"/>
                </a:cubicBezTo>
                <a:cubicBezTo>
                  <a:pt x="4007" y="19726"/>
                  <a:pt x="4052" y="19596"/>
                  <a:pt x="4052" y="19434"/>
                </a:cubicBezTo>
                <a:lnTo>
                  <a:pt x="4052" y="17284"/>
                </a:lnTo>
                <a:close/>
                <a:moveTo>
                  <a:pt x="16194" y="2171"/>
                </a:moveTo>
                <a:cubicBezTo>
                  <a:pt x="16194" y="2021"/>
                  <a:pt x="16150" y="1892"/>
                  <a:pt x="16065" y="1783"/>
                </a:cubicBezTo>
                <a:cubicBezTo>
                  <a:pt x="15979" y="1677"/>
                  <a:pt x="15871" y="1621"/>
                  <a:pt x="15737" y="1621"/>
                </a:cubicBezTo>
                <a:lnTo>
                  <a:pt x="5858" y="1621"/>
                </a:lnTo>
                <a:cubicBezTo>
                  <a:pt x="5730" y="1621"/>
                  <a:pt x="5623" y="1674"/>
                  <a:pt x="5535" y="1777"/>
                </a:cubicBezTo>
                <a:cubicBezTo>
                  <a:pt x="5445" y="1880"/>
                  <a:pt x="5400" y="2012"/>
                  <a:pt x="5400" y="2171"/>
                </a:cubicBezTo>
                <a:lnTo>
                  <a:pt x="5400" y="9370"/>
                </a:lnTo>
                <a:cubicBezTo>
                  <a:pt x="5400"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3"/>
                  <a:pt x="16150" y="11957"/>
                  <a:pt x="16065" y="11846"/>
                </a:cubicBezTo>
                <a:cubicBezTo>
                  <a:pt x="15979" y="11740"/>
                  <a:pt x="15871" y="11686"/>
                  <a:pt x="15737" y="11686"/>
                </a:cubicBezTo>
                <a:lnTo>
                  <a:pt x="5858" y="11686"/>
                </a:lnTo>
                <a:cubicBezTo>
                  <a:pt x="5730" y="11686"/>
                  <a:pt x="5623" y="11740"/>
                  <a:pt x="5535" y="11846"/>
                </a:cubicBezTo>
                <a:cubicBezTo>
                  <a:pt x="5445" y="11957"/>
                  <a:pt x="5400" y="12083"/>
                  <a:pt x="5400" y="12233"/>
                </a:cubicBezTo>
                <a:lnTo>
                  <a:pt x="5400" y="19431"/>
                </a:lnTo>
                <a:cubicBezTo>
                  <a:pt x="5400" y="19581"/>
                  <a:pt x="5442" y="19711"/>
                  <a:pt x="5528" y="19819"/>
                </a:cubicBezTo>
                <a:cubicBezTo>
                  <a:pt x="5616" y="19926"/>
                  <a:pt x="5724" y="19981"/>
                  <a:pt x="5858" y="19981"/>
                </a:cubicBezTo>
                <a:lnTo>
                  <a:pt x="15737" y="19981"/>
                </a:lnTo>
                <a:cubicBezTo>
                  <a:pt x="15862" y="19981"/>
                  <a:pt x="15969" y="19929"/>
                  <a:pt x="16060" y="19825"/>
                </a:cubicBezTo>
                <a:cubicBezTo>
                  <a:pt x="16148" y="19723"/>
                  <a:pt x="16194" y="19593"/>
                  <a:pt x="16194" y="19431"/>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3"/>
                  <a:pt x="20217" y="11957"/>
                  <a:pt x="20129" y="11846"/>
                </a:cubicBezTo>
                <a:cubicBezTo>
                  <a:pt x="20038" y="11740"/>
                  <a:pt x="19930" y="11686"/>
                  <a:pt x="19806" y="11686"/>
                </a:cubicBezTo>
                <a:lnTo>
                  <a:pt x="18001" y="11686"/>
                </a:lnTo>
                <a:cubicBezTo>
                  <a:pt x="17876" y="11686"/>
                  <a:pt x="17769" y="11740"/>
                  <a:pt x="17678" y="11846"/>
                </a:cubicBezTo>
                <a:cubicBezTo>
                  <a:pt x="17590" y="11957"/>
                  <a:pt x="17546" y="12083"/>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4"/>
                </a:moveTo>
                <a:cubicBezTo>
                  <a:pt x="20263" y="17136"/>
                  <a:pt x="20217" y="17005"/>
                  <a:pt x="20129" y="16897"/>
                </a:cubicBezTo>
                <a:cubicBezTo>
                  <a:pt x="20038" y="16791"/>
                  <a:pt x="19930" y="16736"/>
                  <a:pt x="19806" y="16736"/>
                </a:cubicBezTo>
                <a:lnTo>
                  <a:pt x="18001" y="16736"/>
                </a:lnTo>
                <a:cubicBezTo>
                  <a:pt x="17876" y="16736"/>
                  <a:pt x="17769" y="16788"/>
                  <a:pt x="17678" y="16891"/>
                </a:cubicBezTo>
                <a:cubicBezTo>
                  <a:pt x="17590" y="16995"/>
                  <a:pt x="17546" y="17124"/>
                  <a:pt x="17546" y="17284"/>
                </a:cubicBezTo>
                <a:lnTo>
                  <a:pt x="17546" y="19434"/>
                </a:lnTo>
                <a:cubicBezTo>
                  <a:pt x="17546" y="19584"/>
                  <a:pt x="17590" y="19714"/>
                  <a:pt x="17678" y="19822"/>
                </a:cubicBezTo>
                <a:cubicBezTo>
                  <a:pt x="17769" y="19929"/>
                  <a:pt x="17876" y="19984"/>
                  <a:pt x="18001" y="19984"/>
                </a:cubicBezTo>
                <a:lnTo>
                  <a:pt x="19806" y="19984"/>
                </a:lnTo>
                <a:cubicBezTo>
                  <a:pt x="19930" y="19984"/>
                  <a:pt x="20038" y="19932"/>
                  <a:pt x="20129" y="19828"/>
                </a:cubicBezTo>
                <a:cubicBezTo>
                  <a:pt x="20217" y="19726"/>
                  <a:pt x="20263" y="19596"/>
                  <a:pt x="20263" y="19434"/>
                </a:cubicBezTo>
                <a:lnTo>
                  <a:pt x="20263" y="17284"/>
                </a:lnTo>
                <a:close/>
              </a:path>
            </a:pathLst>
          </a:custGeom>
          <a:solidFill>
            <a:srgbClr val="FFFFFF"/>
          </a:solidFill>
          <a:ln>
            <a:noFill/>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14" name="AutoShape 10"/>
          <p:cNvSpPr/>
          <p:nvPr/>
        </p:nvSpPr>
        <p:spPr bwMode="auto">
          <a:xfrm>
            <a:off x="6211888" y="2182813"/>
            <a:ext cx="776287" cy="774700"/>
          </a:xfrm>
          <a:custGeom>
            <a:avLst/>
            <a:gdLst>
              <a:gd name="T0" fmla="*/ 291291 w 19679"/>
              <a:gd name="T1" fmla="*/ 318871 h 19679"/>
              <a:gd name="T2" fmla="*/ 291291 w 19679"/>
              <a:gd name="T3" fmla="*/ 318871 h 19679"/>
              <a:gd name="T4" fmla="*/ 291291 w 19679"/>
              <a:gd name="T5" fmla="*/ 318871 h 19679"/>
              <a:gd name="T6" fmla="*/ 291291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BB91C"/>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15" name="AutoShape 11"/>
          <p:cNvSpPr/>
          <p:nvPr/>
        </p:nvSpPr>
        <p:spPr bwMode="auto">
          <a:xfrm>
            <a:off x="6211888" y="3211513"/>
            <a:ext cx="776287" cy="774700"/>
          </a:xfrm>
          <a:custGeom>
            <a:avLst/>
            <a:gdLst>
              <a:gd name="T0" fmla="*/ 291291 w 19679"/>
              <a:gd name="T1" fmla="*/ 318871 h 19679"/>
              <a:gd name="T2" fmla="*/ 291291 w 19679"/>
              <a:gd name="T3" fmla="*/ 318871 h 19679"/>
              <a:gd name="T4" fmla="*/ 291291 w 19679"/>
              <a:gd name="T5" fmla="*/ 318871 h 19679"/>
              <a:gd name="T6" fmla="*/ 291291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C7747"/>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17" name="AutoShape 16"/>
          <p:cNvSpPr/>
          <p:nvPr/>
        </p:nvSpPr>
        <p:spPr bwMode="auto">
          <a:xfrm>
            <a:off x="3316458" y="2254288"/>
            <a:ext cx="3324225" cy="4587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0" tIns="0" rIns="0" bIns="0"/>
          <a:lstStyle>
            <a:lvl1pPr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1pPr>
            <a:lvl2pPr marL="742950" indent="-28575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2pPr>
            <a:lvl3pPr marL="1143000" indent="-22860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3pPr>
            <a:lvl4pPr marL="1600200" indent="-22860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4pPr>
            <a:lvl5pPr marL="2057400" indent="-22860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5pPr>
            <a:lvl6pPr marL="25146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6pPr>
            <a:lvl7pPr marL="29718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7pPr>
            <a:lvl8pPr marL="34290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8pPr>
            <a:lvl9pPr marL="38862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9pPr>
          </a:lstStyle>
          <a:p>
            <a:pPr algn="just" eaLnBrk="1">
              <a:lnSpc>
                <a:spcPct val="120000"/>
              </a:lnSpc>
              <a:spcBef>
                <a:spcPts val="800"/>
              </a:spcBef>
              <a:buFont typeface="Arial" panose="020B0604020202020204" pitchFamily="34" charset="0"/>
              <a:buNone/>
              <a:defRPr/>
            </a:pPr>
            <a:endParaRPr lang="es-ES" altLang="zh-CN" dirty="0">
              <a:latin typeface="+mn-ea"/>
              <a:ea typeface="+mn-ea"/>
            </a:endParaRPr>
          </a:p>
        </p:txBody>
      </p:sp>
      <p:sp>
        <p:nvSpPr>
          <p:cNvPr id="18" name="AutoShape 19"/>
          <p:cNvSpPr/>
          <p:nvPr/>
        </p:nvSpPr>
        <p:spPr bwMode="auto">
          <a:xfrm>
            <a:off x="6438900" y="2403475"/>
            <a:ext cx="357188" cy="298450"/>
          </a:xfrm>
          <a:custGeom>
            <a:avLst/>
            <a:gdLst>
              <a:gd name="T0" fmla="*/ 134144 w 21600"/>
              <a:gd name="T1" fmla="*/ 111913 h 21579"/>
              <a:gd name="T2" fmla="*/ 134144 w 21600"/>
              <a:gd name="T3" fmla="*/ 111913 h 21579"/>
              <a:gd name="T4" fmla="*/ 134144 w 21600"/>
              <a:gd name="T5" fmla="*/ 111913 h 21579"/>
              <a:gd name="T6" fmla="*/ 134144 w 21600"/>
              <a:gd name="T7" fmla="*/ 111913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7" y="19469"/>
                </a:cubicBezTo>
                <a:cubicBezTo>
                  <a:pt x="8737" y="19744"/>
                  <a:pt x="8997" y="20021"/>
                  <a:pt x="9270" y="20291"/>
                </a:cubicBezTo>
                <a:cubicBezTo>
                  <a:pt x="9114" y="20696"/>
                  <a:pt x="8843" y="21001"/>
                  <a:pt x="8456" y="21213"/>
                </a:cubicBezTo>
                <a:cubicBezTo>
                  <a:pt x="8069" y="21424"/>
                  <a:pt x="7655" y="21541"/>
                  <a:pt x="7212" y="21571"/>
                </a:cubicBezTo>
                <a:cubicBezTo>
                  <a:pt x="6772" y="21599"/>
                  <a:pt x="6341" y="21549"/>
                  <a:pt x="5917" y="21424"/>
                </a:cubicBezTo>
                <a:cubicBezTo>
                  <a:pt x="5496" y="21295"/>
                  <a:pt x="5163" y="21092"/>
                  <a:pt x="4923" y="20811"/>
                </a:cubicBezTo>
                <a:cubicBezTo>
                  <a:pt x="4781" y="20241"/>
                  <a:pt x="4624" y="19657"/>
                  <a:pt x="4453" y="19056"/>
                </a:cubicBezTo>
                <a:cubicBezTo>
                  <a:pt x="4281" y="18454"/>
                  <a:pt x="4140" y="17843"/>
                  <a:pt x="4032" y="17224"/>
                </a:cubicBezTo>
                <a:cubicBezTo>
                  <a:pt x="3922" y="16599"/>
                  <a:pt x="3868" y="15953"/>
                  <a:pt x="3868" y="15281"/>
                </a:cubicBezTo>
                <a:cubicBezTo>
                  <a:pt x="3868" y="14615"/>
                  <a:pt x="3961" y="13905"/>
                  <a:pt x="4150" y="13154"/>
                </a:cubicBezTo>
                <a:lnTo>
                  <a:pt x="1803" y="13154"/>
                </a:lnTo>
                <a:cubicBezTo>
                  <a:pt x="1311" y="13154"/>
                  <a:pt x="888" y="12945"/>
                  <a:pt x="533" y="12523"/>
                </a:cubicBezTo>
                <a:cubicBezTo>
                  <a:pt x="175" y="12100"/>
                  <a:pt x="0" y="11592"/>
                  <a:pt x="0" y="10991"/>
                </a:cubicBezTo>
                <a:lnTo>
                  <a:pt x="0" y="7774"/>
                </a:lnTo>
                <a:cubicBezTo>
                  <a:pt x="0" y="7184"/>
                  <a:pt x="175" y="6677"/>
                  <a:pt x="525" y="6245"/>
                </a:cubicBezTo>
                <a:cubicBezTo>
                  <a:pt x="878" y="5820"/>
                  <a:pt x="1304" y="5605"/>
                  <a:pt x="1803" y="5605"/>
                </a:cubicBezTo>
                <a:lnTo>
                  <a:pt x="7653" y="5605"/>
                </a:lnTo>
                <a:cubicBezTo>
                  <a:pt x="8550" y="5605"/>
                  <a:pt x="9509" y="5450"/>
                  <a:pt x="10525" y="5136"/>
                </a:cubicBezTo>
                <a:cubicBezTo>
                  <a:pt x="11541" y="4822"/>
                  <a:pt x="12537" y="4399"/>
                  <a:pt x="13511" y="3874"/>
                </a:cubicBezTo>
                <a:cubicBezTo>
                  <a:pt x="14488" y="3343"/>
                  <a:pt x="15409" y="2744"/>
                  <a:pt x="16273" y="2072"/>
                </a:cubicBezTo>
                <a:cubicBezTo>
                  <a:pt x="17134"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rgbClr val="FFFFFF"/>
          </a:solidFill>
          <a:ln>
            <a:noFill/>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19" name="AutoShape 20"/>
          <p:cNvSpPr/>
          <p:nvPr/>
        </p:nvSpPr>
        <p:spPr bwMode="auto">
          <a:xfrm>
            <a:off x="6438900" y="3421063"/>
            <a:ext cx="357188" cy="357187"/>
          </a:xfrm>
          <a:custGeom>
            <a:avLst/>
            <a:gdLst>
              <a:gd name="T0" fmla="*/ 134144 w 21600"/>
              <a:gd name="T1" fmla="*/ 134144 h 21600"/>
              <a:gd name="T2" fmla="*/ 134144 w 21600"/>
              <a:gd name="T3" fmla="*/ 134144 h 21600"/>
              <a:gd name="T4" fmla="*/ 134144 w 21600"/>
              <a:gd name="T5" fmla="*/ 134144 h 21600"/>
              <a:gd name="T6" fmla="*/ 134144 w 21600"/>
              <a:gd name="T7" fmla="*/ 134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7"/>
                </a:cubicBezTo>
                <a:cubicBezTo>
                  <a:pt x="21600" y="19581"/>
                  <a:pt x="21518" y="19776"/>
                  <a:pt x="21357" y="20018"/>
                </a:cubicBezTo>
                <a:cubicBezTo>
                  <a:pt x="21193" y="20260"/>
                  <a:pt x="20990" y="20504"/>
                  <a:pt x="20747" y="20741"/>
                </a:cubicBezTo>
                <a:cubicBezTo>
                  <a:pt x="20504" y="20978"/>
                  <a:pt x="20261" y="21185"/>
                  <a:pt x="20023" y="21348"/>
                </a:cubicBezTo>
                <a:cubicBezTo>
                  <a:pt x="19783" y="21518"/>
                  <a:pt x="19594" y="21599"/>
                  <a:pt x="19447" y="21599"/>
                </a:cubicBezTo>
                <a:cubicBezTo>
                  <a:pt x="19190" y="21599"/>
                  <a:pt x="18975" y="21514"/>
                  <a:pt x="18811" y="21343"/>
                </a:cubicBezTo>
                <a:lnTo>
                  <a:pt x="13957" y="16502"/>
                </a:lnTo>
                <a:cubicBezTo>
                  <a:pt x="13217" y="16980"/>
                  <a:pt x="12429" y="17350"/>
                  <a:pt x="11590" y="17604"/>
                </a:cubicBezTo>
                <a:cubicBezTo>
                  <a:pt x="10751" y="17864"/>
                  <a:pt x="9892" y="17990"/>
                  <a:pt x="9007" y="17990"/>
                </a:cubicBezTo>
                <a:cubicBezTo>
                  <a:pt x="7770" y="17990"/>
                  <a:pt x="6609" y="17759"/>
                  <a:pt x="5518" y="17291"/>
                </a:cubicBezTo>
                <a:cubicBezTo>
                  <a:pt x="4427" y="16821"/>
                  <a:pt x="3470" y="16175"/>
                  <a:pt x="2644" y="15353"/>
                </a:cubicBezTo>
                <a:cubicBezTo>
                  <a:pt x="1816" y="14534"/>
                  <a:pt x="1172" y="13580"/>
                  <a:pt x="700" y="12486"/>
                </a:cubicBezTo>
                <a:cubicBezTo>
                  <a:pt x="231" y="11400"/>
                  <a:pt x="0" y="10237"/>
                  <a:pt x="0" y="9000"/>
                </a:cubicBezTo>
                <a:cubicBezTo>
                  <a:pt x="0" y="7769"/>
                  <a:pt x="231" y="6602"/>
                  <a:pt x="700" y="5515"/>
                </a:cubicBezTo>
                <a:cubicBezTo>
                  <a:pt x="1169" y="4422"/>
                  <a:pt x="1816" y="3468"/>
                  <a:pt x="2644"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6"/>
                  <a:pt x="17873" y="10748"/>
                  <a:pt x="17616" y="11589"/>
                </a:cubicBezTo>
                <a:cubicBezTo>
                  <a:pt x="17359" y="12434"/>
                  <a:pt x="16992" y="13218"/>
                  <a:pt x="16514" y="13946"/>
                </a:cubicBezTo>
                <a:lnTo>
                  <a:pt x="21357" y="18801"/>
                </a:lnTo>
                <a:close/>
                <a:moveTo>
                  <a:pt x="3596" y="9000"/>
                </a:moveTo>
                <a:cubicBezTo>
                  <a:pt x="3596" y="9759"/>
                  <a:pt x="3741" y="10465"/>
                  <a:pt x="4029" y="11118"/>
                </a:cubicBezTo>
                <a:cubicBezTo>
                  <a:pt x="4317" y="11770"/>
                  <a:pt x="4707" y="12337"/>
                  <a:pt x="5193" y="12821"/>
                </a:cubicBezTo>
                <a:cubicBezTo>
                  <a:pt x="5679" y="13301"/>
                  <a:pt x="6253" y="13685"/>
                  <a:pt x="6907" y="13970"/>
                </a:cubicBezTo>
                <a:cubicBezTo>
                  <a:pt x="7566" y="14251"/>
                  <a:pt x="8264" y="14393"/>
                  <a:pt x="9004" y="14393"/>
                </a:cubicBezTo>
                <a:cubicBezTo>
                  <a:pt x="9745" y="14393"/>
                  <a:pt x="10440" y="14251"/>
                  <a:pt x="11092" y="13970"/>
                </a:cubicBezTo>
                <a:cubicBezTo>
                  <a:pt x="11745" y="13685"/>
                  <a:pt x="12319" y="13301"/>
                  <a:pt x="12802" y="12821"/>
                </a:cubicBezTo>
                <a:cubicBezTo>
                  <a:pt x="13291" y="12337"/>
                  <a:pt x="13678" y="11770"/>
                  <a:pt x="13966" y="11118"/>
                </a:cubicBezTo>
                <a:cubicBezTo>
                  <a:pt x="14254" y="10465"/>
                  <a:pt x="14398" y="9759"/>
                  <a:pt x="14398" y="9000"/>
                </a:cubicBezTo>
                <a:cubicBezTo>
                  <a:pt x="14398" y="8259"/>
                  <a:pt x="14254" y="7564"/>
                  <a:pt x="13966" y="6913"/>
                </a:cubicBezTo>
                <a:cubicBezTo>
                  <a:pt x="13675" y="6257"/>
                  <a:pt x="13291" y="5684"/>
                  <a:pt x="12802" y="5193"/>
                </a:cubicBezTo>
                <a:cubicBezTo>
                  <a:pt x="12316" y="4704"/>
                  <a:pt x="11745" y="4317"/>
                  <a:pt x="11092" y="4032"/>
                </a:cubicBezTo>
                <a:cubicBezTo>
                  <a:pt x="10440" y="3750"/>
                  <a:pt x="9742" y="3606"/>
                  <a:pt x="9004" y="3606"/>
                </a:cubicBezTo>
                <a:cubicBezTo>
                  <a:pt x="8267" y="3606"/>
                  <a:pt x="7566" y="3750"/>
                  <a:pt x="6907" y="4032"/>
                </a:cubicBezTo>
                <a:cubicBezTo>
                  <a:pt x="6253" y="4317"/>
                  <a:pt x="5676" y="4704"/>
                  <a:pt x="5193" y="5193"/>
                </a:cubicBezTo>
                <a:cubicBezTo>
                  <a:pt x="4707" y="5684"/>
                  <a:pt x="4317" y="6257"/>
                  <a:pt x="4029" y="6913"/>
                </a:cubicBezTo>
                <a:cubicBezTo>
                  <a:pt x="3741" y="7564"/>
                  <a:pt x="3596" y="8257"/>
                  <a:pt x="3596" y="9000"/>
                </a:cubicBezTo>
                <a:moveTo>
                  <a:pt x="9007" y="5590"/>
                </a:moveTo>
                <a:cubicBezTo>
                  <a:pt x="9185" y="5590"/>
                  <a:pt x="9344" y="5656"/>
                  <a:pt x="9473" y="5786"/>
                </a:cubicBezTo>
                <a:cubicBezTo>
                  <a:pt x="9603" y="5918"/>
                  <a:pt x="9668" y="6082"/>
                  <a:pt x="9668" y="6280"/>
                </a:cubicBezTo>
                <a:cubicBezTo>
                  <a:pt x="9668" y="6460"/>
                  <a:pt x="9603" y="6616"/>
                  <a:pt x="9473" y="6746"/>
                </a:cubicBezTo>
                <a:cubicBezTo>
                  <a:pt x="9344" y="6879"/>
                  <a:pt x="9185" y="6944"/>
                  <a:pt x="9007" y="6944"/>
                </a:cubicBezTo>
                <a:cubicBezTo>
                  <a:pt x="8439" y="6944"/>
                  <a:pt x="7953" y="7144"/>
                  <a:pt x="7552" y="7537"/>
                </a:cubicBezTo>
                <a:cubicBezTo>
                  <a:pt x="7151" y="7935"/>
                  <a:pt x="6950" y="8422"/>
                  <a:pt x="6950" y="8997"/>
                </a:cubicBezTo>
                <a:cubicBezTo>
                  <a:pt x="6950" y="9179"/>
                  <a:pt x="6885" y="9332"/>
                  <a:pt x="6755" y="9465"/>
                </a:cubicBezTo>
                <a:cubicBezTo>
                  <a:pt x="6623" y="9596"/>
                  <a:pt x="6467" y="9658"/>
                  <a:pt x="6289" y="9658"/>
                </a:cubicBezTo>
                <a:cubicBezTo>
                  <a:pt x="6080" y="9658"/>
                  <a:pt x="5914" y="9596"/>
                  <a:pt x="5785" y="9465"/>
                </a:cubicBezTo>
                <a:cubicBezTo>
                  <a:pt x="5659" y="9332"/>
                  <a:pt x="5600" y="9179"/>
                  <a:pt x="5600" y="8997"/>
                </a:cubicBezTo>
                <a:cubicBezTo>
                  <a:pt x="5600" y="8538"/>
                  <a:pt x="5685" y="8104"/>
                  <a:pt x="5863" y="7686"/>
                </a:cubicBezTo>
                <a:cubicBezTo>
                  <a:pt x="6038" y="7271"/>
                  <a:pt x="6281" y="6906"/>
                  <a:pt x="6597" y="6591"/>
                </a:cubicBezTo>
                <a:cubicBezTo>
                  <a:pt x="6904" y="6277"/>
                  <a:pt x="7264" y="6029"/>
                  <a:pt x="7677" y="5857"/>
                </a:cubicBezTo>
                <a:cubicBezTo>
                  <a:pt x="8086" y="5681"/>
                  <a:pt x="8529" y="5590"/>
                  <a:pt x="9007" y="5590"/>
                </a:cubicBezTo>
              </a:path>
            </a:pathLst>
          </a:custGeom>
          <a:solidFill>
            <a:srgbClr val="FFFFFF"/>
          </a:solidFill>
          <a:ln>
            <a:noFill/>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20" name="AutoShape 21"/>
          <p:cNvSpPr/>
          <p:nvPr/>
        </p:nvSpPr>
        <p:spPr bwMode="auto">
          <a:xfrm>
            <a:off x="6434138" y="4483100"/>
            <a:ext cx="357187" cy="355600"/>
          </a:xfrm>
          <a:custGeom>
            <a:avLst/>
            <a:gdLst>
              <a:gd name="T0" fmla="*/ 134144 w 21600"/>
              <a:gd name="T1" fmla="*/ 133350 h 21600"/>
              <a:gd name="T2" fmla="*/ 134144 w 21600"/>
              <a:gd name="T3" fmla="*/ 133350 h 21600"/>
              <a:gd name="T4" fmla="*/ 134144 w 21600"/>
              <a:gd name="T5" fmla="*/ 133350 h 21600"/>
              <a:gd name="T6" fmla="*/ 1341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1"/>
                  <a:pt x="6680" y="20181"/>
                </a:cubicBezTo>
                <a:lnTo>
                  <a:pt x="1607" y="20181"/>
                </a:lnTo>
                <a:cubicBezTo>
                  <a:pt x="1166" y="20181"/>
                  <a:pt x="785" y="20030"/>
                  <a:pt x="471" y="19714"/>
                </a:cubicBezTo>
                <a:cubicBezTo>
                  <a:pt x="157" y="19406"/>
                  <a:pt x="0" y="19025"/>
                  <a:pt x="0" y="18573"/>
                </a:cubicBezTo>
                <a:lnTo>
                  <a:pt x="0" y="9881"/>
                </a:lnTo>
                <a:cubicBezTo>
                  <a:pt x="0" y="9440"/>
                  <a:pt x="157" y="9065"/>
                  <a:pt x="471" y="8754"/>
                </a:cubicBezTo>
                <a:cubicBezTo>
                  <a:pt x="785" y="8441"/>
                  <a:pt x="1166" y="8285"/>
                  <a:pt x="1607"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69" y="5998"/>
                  <a:pt x="8918" y="5690"/>
                  <a:pt x="9301" y="5384"/>
                </a:cubicBezTo>
                <a:cubicBezTo>
                  <a:pt x="9692" y="5086"/>
                  <a:pt x="9989" y="4750"/>
                  <a:pt x="10195" y="4380"/>
                </a:cubicBezTo>
                <a:cubicBezTo>
                  <a:pt x="10339" y="4117"/>
                  <a:pt x="10444" y="3825"/>
                  <a:pt x="10506" y="3507"/>
                </a:cubicBezTo>
                <a:cubicBezTo>
                  <a:pt x="10565" y="3188"/>
                  <a:pt x="10628" y="2865"/>
                  <a:pt x="10676" y="2539"/>
                </a:cubicBezTo>
                <a:cubicBezTo>
                  <a:pt x="10727" y="2217"/>
                  <a:pt x="10780" y="1899"/>
                  <a:pt x="10845" y="1592"/>
                </a:cubicBezTo>
                <a:cubicBezTo>
                  <a:pt x="10907" y="1287"/>
                  <a:pt x="11015" y="1016"/>
                  <a:pt x="11162" y="776"/>
                </a:cubicBezTo>
                <a:cubicBezTo>
                  <a:pt x="11311" y="536"/>
                  <a:pt x="11523" y="349"/>
                  <a:pt x="11800" y="208"/>
                </a:cubicBezTo>
                <a:cubicBezTo>
                  <a:pt x="12074" y="67"/>
                  <a:pt x="12442" y="0"/>
                  <a:pt x="12902" y="0"/>
                </a:cubicBezTo>
                <a:cubicBezTo>
                  <a:pt x="13451" y="0"/>
                  <a:pt x="13956" y="112"/>
                  <a:pt x="14411" y="344"/>
                </a:cubicBezTo>
                <a:cubicBezTo>
                  <a:pt x="14869" y="572"/>
                  <a:pt x="15251" y="880"/>
                  <a:pt x="15567" y="1270"/>
                </a:cubicBezTo>
                <a:cubicBezTo>
                  <a:pt x="15881" y="1657"/>
                  <a:pt x="16127" y="2100"/>
                  <a:pt x="16305" y="2601"/>
                </a:cubicBezTo>
                <a:cubicBezTo>
                  <a:pt x="16480" y="3104"/>
                  <a:pt x="16570" y="3608"/>
                  <a:pt x="16570" y="4123"/>
                </a:cubicBezTo>
                <a:cubicBezTo>
                  <a:pt x="16570" y="4653"/>
                  <a:pt x="16491" y="5162"/>
                  <a:pt x="16333" y="5645"/>
                </a:cubicBezTo>
                <a:cubicBezTo>
                  <a:pt x="16175" y="6124"/>
                  <a:pt x="15982" y="6611"/>
                  <a:pt x="15759" y="7097"/>
                </a:cubicBezTo>
                <a:cubicBezTo>
                  <a:pt x="16073" y="7080"/>
                  <a:pt x="16389" y="7057"/>
                  <a:pt x="16706" y="7035"/>
                </a:cubicBezTo>
                <a:cubicBezTo>
                  <a:pt x="17019" y="7012"/>
                  <a:pt x="17336" y="7001"/>
                  <a:pt x="17652" y="7001"/>
                </a:cubicBezTo>
                <a:cubicBezTo>
                  <a:pt x="18150" y="7001"/>
                  <a:pt x="18629" y="7049"/>
                  <a:pt x="19099" y="7145"/>
                </a:cubicBezTo>
                <a:cubicBezTo>
                  <a:pt x="19568" y="7238"/>
                  <a:pt x="19987" y="7396"/>
                  <a:pt x="20357" y="7616"/>
                </a:cubicBezTo>
                <a:cubicBezTo>
                  <a:pt x="20727" y="7839"/>
                  <a:pt x="21026" y="8144"/>
                  <a:pt x="21255" y="8527"/>
                </a:cubicBezTo>
                <a:cubicBezTo>
                  <a:pt x="21487" y="8918"/>
                  <a:pt x="21600" y="9409"/>
                  <a:pt x="21600" y="10002"/>
                </a:cubicBezTo>
                <a:cubicBezTo>
                  <a:pt x="21600" y="10265"/>
                  <a:pt x="21580" y="10519"/>
                  <a:pt x="21535" y="10773"/>
                </a:cubicBezTo>
                <a:cubicBezTo>
                  <a:pt x="21484" y="11030"/>
                  <a:pt x="21419" y="11284"/>
                  <a:pt x="21329" y="11544"/>
                </a:cubicBezTo>
                <a:moveTo>
                  <a:pt x="4257" y="18519"/>
                </a:moveTo>
                <a:cubicBezTo>
                  <a:pt x="4555" y="18519"/>
                  <a:pt x="4809" y="18417"/>
                  <a:pt x="5023" y="18214"/>
                </a:cubicBezTo>
                <a:cubicBezTo>
                  <a:pt x="5233" y="18014"/>
                  <a:pt x="5340" y="17759"/>
                  <a:pt x="5340" y="17454"/>
                </a:cubicBezTo>
                <a:cubicBezTo>
                  <a:pt x="5340" y="17154"/>
                  <a:pt x="5233" y="16901"/>
                  <a:pt x="5023" y="16686"/>
                </a:cubicBezTo>
                <a:cubicBezTo>
                  <a:pt x="4812" y="16477"/>
                  <a:pt x="4558" y="16373"/>
                  <a:pt x="4257" y="16373"/>
                </a:cubicBezTo>
                <a:cubicBezTo>
                  <a:pt x="3942" y="16373"/>
                  <a:pt x="3685" y="16477"/>
                  <a:pt x="3487" y="16686"/>
                </a:cubicBezTo>
                <a:cubicBezTo>
                  <a:pt x="3289" y="16901"/>
                  <a:pt x="3190" y="17154"/>
                  <a:pt x="3190" y="17454"/>
                </a:cubicBezTo>
                <a:cubicBezTo>
                  <a:pt x="3190" y="17768"/>
                  <a:pt x="3289" y="18025"/>
                  <a:pt x="3487" y="18223"/>
                </a:cubicBezTo>
                <a:cubicBezTo>
                  <a:pt x="3682" y="18420"/>
                  <a:pt x="3939" y="18519"/>
                  <a:pt x="4257"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0"/>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4"/>
                  <a:pt x="13575" y="8474"/>
                </a:cubicBezTo>
                <a:cubicBezTo>
                  <a:pt x="13575" y="8105"/>
                  <a:pt x="13646" y="7754"/>
                  <a:pt x="13792" y="7421"/>
                </a:cubicBezTo>
                <a:cubicBezTo>
                  <a:pt x="13937" y="7088"/>
                  <a:pt x="14095" y="6752"/>
                  <a:pt x="14276" y="6413"/>
                </a:cubicBezTo>
                <a:cubicBezTo>
                  <a:pt x="14448" y="6074"/>
                  <a:pt x="14606" y="5721"/>
                  <a:pt x="14748" y="5350"/>
                </a:cubicBezTo>
                <a:cubicBezTo>
                  <a:pt x="14886" y="4983"/>
                  <a:pt x="14954" y="4574"/>
                  <a:pt x="14954" y="4123"/>
                </a:cubicBezTo>
                <a:cubicBezTo>
                  <a:pt x="14954" y="3823"/>
                  <a:pt x="14906" y="3530"/>
                  <a:pt x="14813" y="3235"/>
                </a:cubicBezTo>
                <a:cubicBezTo>
                  <a:pt x="14717" y="2945"/>
                  <a:pt x="14584" y="2676"/>
                  <a:pt x="14411" y="2439"/>
                </a:cubicBezTo>
                <a:cubicBezTo>
                  <a:pt x="14239" y="2200"/>
                  <a:pt x="14027" y="2001"/>
                  <a:pt x="13776" y="1843"/>
                </a:cubicBezTo>
                <a:cubicBezTo>
                  <a:pt x="13521" y="1688"/>
                  <a:pt x="13230" y="1606"/>
                  <a:pt x="12894" y="1606"/>
                </a:cubicBezTo>
                <a:lnTo>
                  <a:pt x="12744" y="1606"/>
                </a:lnTo>
                <a:cubicBezTo>
                  <a:pt x="12682" y="1606"/>
                  <a:pt x="12631" y="1617"/>
                  <a:pt x="12594" y="1634"/>
                </a:cubicBezTo>
                <a:cubicBezTo>
                  <a:pt x="12524" y="1671"/>
                  <a:pt x="12481" y="1705"/>
                  <a:pt x="12473" y="1741"/>
                </a:cubicBezTo>
                <a:cubicBezTo>
                  <a:pt x="12464" y="1778"/>
                  <a:pt x="12450" y="1837"/>
                  <a:pt x="12430" y="1920"/>
                </a:cubicBezTo>
                <a:cubicBezTo>
                  <a:pt x="12323" y="2450"/>
                  <a:pt x="12221" y="3006"/>
                  <a:pt x="12128" y="3585"/>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2"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8"/>
                  <a:pt x="8485"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7"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1"/>
                  <a:pt x="18489" y="17070"/>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rgbClr val="FFFFFF"/>
          </a:solidFill>
          <a:ln>
            <a:noFill/>
          </a:ln>
          <a:effectLst/>
        </p:spPr>
        <p:txBody>
          <a:bodyPr lIns="0" tIns="0" rIns="0" bIns="0"/>
          <a:lstStyle/>
          <a:p>
            <a:pPr>
              <a:buFont typeface="Arial" panose="020B0604020202020204" pitchFamily="34" charset="0"/>
              <a:buNone/>
              <a:defRPr/>
            </a:pPr>
            <a:endParaRPr lang="zh-CN" altLang="en-US">
              <a:latin typeface="+mn-ea"/>
              <a:ea typeface="+mn-ea"/>
            </a:endParaRPr>
          </a:p>
        </p:txBody>
      </p:sp>
      <p:grpSp>
        <p:nvGrpSpPr>
          <p:cNvPr id="21" name="组合 20"/>
          <p:cNvGrpSpPr/>
          <p:nvPr/>
        </p:nvGrpSpPr>
        <p:grpSpPr>
          <a:xfrm>
            <a:off x="2702559" y="4347830"/>
            <a:ext cx="384044" cy="383497"/>
            <a:chOff x="8782050" y="1495425"/>
            <a:chExt cx="1116013" cy="1114425"/>
          </a:xfrm>
          <a:solidFill>
            <a:schemeClr val="bg1"/>
          </a:solidFill>
        </p:grpSpPr>
        <p:sp>
          <p:nvSpPr>
            <p:cNvPr id="22" name="Oval 11"/>
            <p:cNvSpPr>
              <a:spLocks noChangeArrowheads="1"/>
            </p:cNvSpPr>
            <p:nvPr/>
          </p:nvSpPr>
          <p:spPr bwMode="auto">
            <a:xfrm>
              <a:off x="9047163" y="1809750"/>
              <a:ext cx="90488" cy="85725"/>
            </a:xfrm>
            <a:prstGeom prst="ellipse">
              <a:avLst/>
            </a:prstGeom>
            <a:grpFill/>
            <a:ln>
              <a:noFill/>
            </a:ln>
          </p:spPr>
          <p:txBody>
            <a:bodyPr lIns="121920" tIns="60960" rIns="121920" bIns="6096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Arial" panose="020B0604020202020204" pitchFamily="34" charset="0"/>
                <a:buNone/>
                <a:defRPr/>
              </a:pPr>
              <a:endParaRPr lang="en-US" sz="2400">
                <a:latin typeface="+mn-ea"/>
              </a:endParaRPr>
            </a:p>
          </p:txBody>
        </p:sp>
        <p:sp>
          <p:nvSpPr>
            <p:cNvPr id="23" name="Freeform 12"/>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p:spPr>
          <p:txBody>
            <a:bodyPr lIns="121920" tIns="60960" rIns="121920" bIns="6096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Arial" panose="020B0604020202020204" pitchFamily="34" charset="0"/>
                <a:buNone/>
                <a:defRPr/>
              </a:pPr>
              <a:endParaRPr lang="en-US" sz="2400">
                <a:latin typeface="+mn-ea"/>
              </a:endParaRPr>
            </a:p>
          </p:txBody>
        </p:sp>
        <p:sp>
          <p:nvSpPr>
            <p:cNvPr id="24"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p:spPr>
          <p:txBody>
            <a:bodyPr lIns="121920" tIns="60960" rIns="121920" bIns="6096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Arial" panose="020B0604020202020204" pitchFamily="34" charset="0"/>
                <a:buNone/>
                <a:defRPr/>
              </a:pPr>
              <a:endParaRPr lang="en-US" sz="2400">
                <a:latin typeface="+mn-ea"/>
              </a:endParaRPr>
            </a:p>
          </p:txBody>
        </p:sp>
        <p:sp>
          <p:nvSpPr>
            <p:cNvPr id="25" name="Freeform 14"/>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p:spPr>
          <p:txBody>
            <a:bodyPr lIns="121920" tIns="60960" rIns="121920" bIns="6096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Arial" panose="020B0604020202020204" pitchFamily="34" charset="0"/>
                <a:buNone/>
                <a:defRPr/>
              </a:pPr>
              <a:endParaRPr lang="en-US" sz="2400">
                <a:latin typeface="+mn-ea"/>
              </a:endParaRPr>
            </a:p>
          </p:txBody>
        </p:sp>
        <p:sp>
          <p:nvSpPr>
            <p:cNvPr id="26" name="Oval 15"/>
            <p:cNvSpPr>
              <a:spLocks noChangeArrowheads="1"/>
            </p:cNvSpPr>
            <p:nvPr/>
          </p:nvSpPr>
          <p:spPr bwMode="auto">
            <a:xfrm>
              <a:off x="9278938" y="1809750"/>
              <a:ext cx="90488" cy="85725"/>
            </a:xfrm>
            <a:prstGeom prst="ellipse">
              <a:avLst/>
            </a:prstGeom>
            <a:grpFill/>
            <a:ln>
              <a:noFill/>
            </a:ln>
          </p:spPr>
          <p:txBody>
            <a:bodyPr lIns="121920" tIns="60960" rIns="121920" bIns="6096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Arial" panose="020B0604020202020204" pitchFamily="34" charset="0"/>
                <a:buNone/>
                <a:defRPr/>
              </a:pPr>
              <a:endParaRPr lang="en-US" sz="2400">
                <a:latin typeface="+mn-ea"/>
              </a:endParaRPr>
            </a:p>
          </p:txBody>
        </p:sp>
      </p:grpSp>
      <p:sp>
        <p:nvSpPr>
          <p:cNvPr id="27" name="AutoShape 16"/>
          <p:cNvSpPr>
            <a:spLocks noChangeArrowheads="1"/>
          </p:cNvSpPr>
          <p:nvPr/>
        </p:nvSpPr>
        <p:spPr bwMode="auto">
          <a:xfrm>
            <a:off x="3656865" y="3377044"/>
            <a:ext cx="3833812" cy="460375"/>
          </a:xfrm>
          <a:custGeom>
            <a:avLst/>
            <a:gdLst>
              <a:gd name="T0" fmla="*/ 1917035 w 21600"/>
              <a:gd name="T1" fmla="*/ 229658 h 21600"/>
              <a:gd name="T2" fmla="*/ 1917035 w 21600"/>
              <a:gd name="T3" fmla="*/ 229658 h 21600"/>
              <a:gd name="T4" fmla="*/ 1917035 w 21600"/>
              <a:gd name="T5" fmla="*/ 229658 h 21600"/>
              <a:gd name="T6" fmla="*/ 1917035 w 21600"/>
              <a:gd name="T7" fmla="*/ 22965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w="9525">
            <a:noFill/>
            <a:miter lim="800000"/>
          </a:ln>
        </p:spPr>
        <p:txBody>
          <a:bodyPr lIns="0" tIns="0" rIns="0" bIns="0"/>
          <a:lstStyle/>
          <a:p>
            <a:pPr algn="just">
              <a:lnSpc>
                <a:spcPct val="120000"/>
              </a:lnSpc>
              <a:spcBef>
                <a:spcPts val="800"/>
              </a:spcBef>
              <a:buFont typeface="Arial" panose="020B0604020202020204" pitchFamily="34" charset="0"/>
              <a:buNone/>
            </a:pPr>
            <a:r>
              <a:rPr lang="zh-CN" altLang="en-US" sz="2000" dirty="0">
                <a:solidFill>
                  <a:srgbClr val="000000"/>
                </a:solidFill>
                <a:latin typeface="华文细黑"/>
                <a:ea typeface="华文细黑"/>
                <a:cs typeface="华文细黑"/>
                <a:sym typeface="Calibri" panose="020F0502020204030204" pitchFamily="34" charset="0"/>
              </a:rPr>
              <a:t>节点</a:t>
            </a:r>
            <a:endParaRPr lang="es-ES" altLang="zh-CN" sz="2000" dirty="0">
              <a:solidFill>
                <a:srgbClr val="000000"/>
              </a:solidFill>
              <a:latin typeface="华文细黑"/>
              <a:ea typeface="华文细黑"/>
              <a:cs typeface="华文细黑"/>
              <a:sym typeface="Calibri" panose="020F0502020204030204" pitchFamily="34" charset="0"/>
            </a:endParaRPr>
          </a:p>
        </p:txBody>
      </p:sp>
      <p:sp>
        <p:nvSpPr>
          <p:cNvPr id="28" name="AutoShape 16"/>
          <p:cNvSpPr>
            <a:spLocks noChangeArrowheads="1"/>
          </p:cNvSpPr>
          <p:nvPr/>
        </p:nvSpPr>
        <p:spPr bwMode="auto">
          <a:xfrm>
            <a:off x="3656865" y="4432596"/>
            <a:ext cx="3322638" cy="458787"/>
          </a:xfrm>
          <a:custGeom>
            <a:avLst/>
            <a:gdLst>
              <a:gd name="T0" fmla="*/ 1661652 w 21600"/>
              <a:gd name="T1" fmla="*/ 229658 h 21600"/>
              <a:gd name="T2" fmla="*/ 1661652 w 21600"/>
              <a:gd name="T3" fmla="*/ 229658 h 21600"/>
              <a:gd name="T4" fmla="*/ 1661652 w 21600"/>
              <a:gd name="T5" fmla="*/ 229658 h 21600"/>
              <a:gd name="T6" fmla="*/ 1661652 w 21600"/>
              <a:gd name="T7" fmla="*/ 22965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w="9525">
            <a:noFill/>
            <a:miter lim="800000"/>
          </a:ln>
        </p:spPr>
        <p:txBody>
          <a:bodyPr lIns="0" tIns="0" rIns="0" bIns="0"/>
          <a:lstStyle/>
          <a:p>
            <a:pPr algn="just">
              <a:lnSpc>
                <a:spcPct val="120000"/>
              </a:lnSpc>
              <a:spcBef>
                <a:spcPts val="800"/>
              </a:spcBef>
              <a:buFont typeface="Arial" panose="020B0604020202020204" pitchFamily="34" charset="0"/>
              <a:buNone/>
            </a:pPr>
            <a:r>
              <a:rPr lang="zh-CN" altLang="en-US" sz="2000" dirty="0">
                <a:solidFill>
                  <a:srgbClr val="000000"/>
                </a:solidFill>
                <a:latin typeface="华文细黑"/>
                <a:ea typeface="华文细黑"/>
                <a:cs typeface="华文细黑"/>
                <a:sym typeface="Calibri" panose="020F0502020204030204" pitchFamily="34" charset="0"/>
              </a:rPr>
              <a:t>编号</a:t>
            </a:r>
            <a:endParaRPr lang="es-ES" altLang="zh-CN" sz="2000" dirty="0">
              <a:solidFill>
                <a:srgbClr val="000000"/>
              </a:solidFill>
              <a:latin typeface="华文细黑"/>
              <a:ea typeface="华文细黑"/>
              <a:cs typeface="华文细黑"/>
              <a:sym typeface="Calibri" panose="020F0502020204030204" pitchFamily="34" charset="0"/>
            </a:endParaRPr>
          </a:p>
        </p:txBody>
      </p:sp>
      <p:sp>
        <p:nvSpPr>
          <p:cNvPr id="30" name="AutoShape 16"/>
          <p:cNvSpPr>
            <a:spLocks noChangeArrowheads="1"/>
          </p:cNvSpPr>
          <p:nvPr/>
        </p:nvSpPr>
        <p:spPr bwMode="auto">
          <a:xfrm>
            <a:off x="3656865" y="2224048"/>
            <a:ext cx="3833812" cy="460375"/>
          </a:xfrm>
          <a:custGeom>
            <a:avLst/>
            <a:gdLst>
              <a:gd name="T0" fmla="*/ 1917035 w 21600"/>
              <a:gd name="T1" fmla="*/ 229658 h 21600"/>
              <a:gd name="T2" fmla="*/ 1917035 w 21600"/>
              <a:gd name="T3" fmla="*/ 229658 h 21600"/>
              <a:gd name="T4" fmla="*/ 1917035 w 21600"/>
              <a:gd name="T5" fmla="*/ 229658 h 21600"/>
              <a:gd name="T6" fmla="*/ 1917035 w 21600"/>
              <a:gd name="T7" fmla="*/ 22965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w="9525">
            <a:noFill/>
            <a:miter lim="800000"/>
          </a:ln>
        </p:spPr>
        <p:txBody>
          <a:bodyPr lIns="0" tIns="0" rIns="0" bIns="0"/>
          <a:lstStyle/>
          <a:p>
            <a:pPr algn="just">
              <a:lnSpc>
                <a:spcPct val="120000"/>
              </a:lnSpc>
              <a:spcBef>
                <a:spcPts val="800"/>
              </a:spcBef>
              <a:buFont typeface="Arial" panose="020B0604020202020204" pitchFamily="34" charset="0"/>
              <a:buNone/>
            </a:pPr>
            <a:r>
              <a:rPr lang="zh-CN" altLang="en-US" sz="2000" dirty="0">
                <a:solidFill>
                  <a:srgbClr val="000000"/>
                </a:solidFill>
                <a:latin typeface="华文细黑"/>
                <a:ea typeface="华文细黑"/>
                <a:cs typeface="华文细黑"/>
                <a:sym typeface="Calibri" panose="020F0502020204030204" pitchFamily="34" charset="0"/>
              </a:rPr>
              <a:t> 箭线</a:t>
            </a:r>
            <a:endParaRPr lang="zh-CN" altLang="en-US" sz="2000" dirty="0">
              <a:solidFill>
                <a:srgbClr val="000000"/>
              </a:solidFill>
              <a:latin typeface="华文细黑"/>
              <a:ea typeface="华文细黑"/>
              <a:cs typeface="华文细黑"/>
              <a:sym typeface="Calibri" panose="020F0502020204030204" pitchFamily="34" charset="0"/>
            </a:endParaRPr>
          </a:p>
          <a:p>
            <a:pPr algn="just">
              <a:lnSpc>
                <a:spcPct val="120000"/>
              </a:lnSpc>
              <a:spcBef>
                <a:spcPts val="800"/>
              </a:spcBef>
              <a:buFont typeface="Arial" panose="020B0604020202020204" pitchFamily="34" charset="0"/>
              <a:buNone/>
            </a:pPr>
            <a:endParaRPr lang="es-ES" altLang="zh-CN" sz="2000" dirty="0">
              <a:solidFill>
                <a:srgbClr val="000000"/>
              </a:solidFill>
              <a:latin typeface="华文细黑"/>
              <a:ea typeface="华文细黑"/>
              <a:cs typeface="华文细黑"/>
              <a:sym typeface="Calibri" panose="020F0502020204030204" pitchFamily="34" charset="0"/>
            </a:endParaRPr>
          </a:p>
        </p:txBody>
      </p:sp>
      <p:sp>
        <p:nvSpPr>
          <p:cNvPr id="31" name="AutoShape 16"/>
          <p:cNvSpPr>
            <a:spLocks noChangeArrowheads="1"/>
          </p:cNvSpPr>
          <p:nvPr/>
        </p:nvSpPr>
        <p:spPr bwMode="auto">
          <a:xfrm>
            <a:off x="7322517" y="2266525"/>
            <a:ext cx="3833812" cy="460375"/>
          </a:xfrm>
          <a:custGeom>
            <a:avLst/>
            <a:gdLst>
              <a:gd name="T0" fmla="*/ 1917035 w 21600"/>
              <a:gd name="T1" fmla="*/ 229658 h 21600"/>
              <a:gd name="T2" fmla="*/ 1917035 w 21600"/>
              <a:gd name="T3" fmla="*/ 229658 h 21600"/>
              <a:gd name="T4" fmla="*/ 1917035 w 21600"/>
              <a:gd name="T5" fmla="*/ 229658 h 21600"/>
              <a:gd name="T6" fmla="*/ 1917035 w 21600"/>
              <a:gd name="T7" fmla="*/ 22965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w="9525">
            <a:noFill/>
            <a:miter lim="800000"/>
          </a:ln>
        </p:spPr>
        <p:txBody>
          <a:bodyPr lIns="0" tIns="0" rIns="0" bIns="0"/>
          <a:lstStyle/>
          <a:p>
            <a:pPr algn="just">
              <a:lnSpc>
                <a:spcPct val="120000"/>
              </a:lnSpc>
              <a:spcBef>
                <a:spcPts val="800"/>
              </a:spcBef>
              <a:buFont typeface="Arial" panose="020B0604020202020204" pitchFamily="34" charset="0"/>
              <a:buNone/>
            </a:pPr>
            <a:r>
              <a:rPr lang="zh-CN" altLang="en-US" sz="2000" dirty="0">
                <a:solidFill>
                  <a:srgbClr val="000000"/>
                </a:solidFill>
                <a:latin typeface="华文细黑"/>
                <a:ea typeface="华文细黑"/>
                <a:cs typeface="华文细黑"/>
                <a:sym typeface="Calibri" panose="020F0502020204030204" pitchFamily="34" charset="0"/>
              </a:rPr>
              <a:t>虚工作</a:t>
            </a:r>
            <a:endParaRPr lang="es-ES" altLang="zh-CN" sz="2000" dirty="0">
              <a:solidFill>
                <a:srgbClr val="000000"/>
              </a:solidFill>
              <a:latin typeface="华文细黑"/>
              <a:ea typeface="华文细黑"/>
              <a:cs typeface="华文细黑"/>
              <a:sym typeface="Calibri" panose="020F0502020204030204" pitchFamily="34" charset="0"/>
            </a:endParaRPr>
          </a:p>
        </p:txBody>
      </p:sp>
      <p:sp>
        <p:nvSpPr>
          <p:cNvPr id="32" name="AutoShape 16"/>
          <p:cNvSpPr>
            <a:spLocks noChangeArrowheads="1"/>
          </p:cNvSpPr>
          <p:nvPr/>
        </p:nvSpPr>
        <p:spPr bwMode="auto">
          <a:xfrm>
            <a:off x="7251112" y="3439097"/>
            <a:ext cx="3833812" cy="460375"/>
          </a:xfrm>
          <a:custGeom>
            <a:avLst/>
            <a:gdLst>
              <a:gd name="T0" fmla="*/ 1917035 w 21600"/>
              <a:gd name="T1" fmla="*/ 229658 h 21600"/>
              <a:gd name="T2" fmla="*/ 1917035 w 21600"/>
              <a:gd name="T3" fmla="*/ 229658 h 21600"/>
              <a:gd name="T4" fmla="*/ 1917035 w 21600"/>
              <a:gd name="T5" fmla="*/ 229658 h 21600"/>
              <a:gd name="T6" fmla="*/ 1917035 w 21600"/>
              <a:gd name="T7" fmla="*/ 22965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w="9525">
            <a:noFill/>
            <a:miter lim="800000"/>
          </a:ln>
        </p:spPr>
        <p:txBody>
          <a:bodyPr lIns="0" tIns="0" rIns="0" bIns="0"/>
          <a:lstStyle/>
          <a:p>
            <a:pPr algn="just">
              <a:lnSpc>
                <a:spcPct val="120000"/>
              </a:lnSpc>
              <a:spcBef>
                <a:spcPts val="800"/>
              </a:spcBef>
              <a:buFont typeface="Arial" panose="020B0604020202020204" pitchFamily="34" charset="0"/>
              <a:buNone/>
            </a:pPr>
            <a:r>
              <a:rPr lang="zh-CN" altLang="en-US" sz="2000" dirty="0">
                <a:solidFill>
                  <a:srgbClr val="000000"/>
                </a:solidFill>
                <a:latin typeface="华文细黑"/>
                <a:ea typeface="华文细黑"/>
                <a:cs typeface="华文细黑"/>
                <a:sym typeface="Calibri" panose="020F0502020204030204" pitchFamily="34" charset="0"/>
              </a:rPr>
              <a:t> 线路与关键线路 </a:t>
            </a:r>
            <a:endParaRPr lang="es-ES" altLang="zh-CN" sz="2000" dirty="0">
              <a:solidFill>
                <a:srgbClr val="000000"/>
              </a:solidFill>
              <a:latin typeface="华文细黑"/>
              <a:ea typeface="华文细黑"/>
              <a:cs typeface="华文细黑"/>
              <a:sym typeface="Calibri" panose="020F0502020204030204" pitchFamily="34" charset="0"/>
            </a:endParaRPr>
          </a:p>
        </p:txBody>
      </p:sp>
      <p:sp>
        <p:nvSpPr>
          <p:cNvPr id="29"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33"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1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600"/>
                            </p:stCondLst>
                            <p:childTnLst>
                              <p:par>
                                <p:cTn id="10" presetID="2" presetClass="entr" presetSubtype="4" fill="hold" nodeType="afterEffect">
                                  <p:stCondLst>
                                    <p:cond delay="1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200"/>
                            </p:stCondLst>
                            <p:childTnLst>
                              <p:par>
                                <p:cTn id="15" presetID="2" presetClass="entr" presetSubtype="4" fill="hold" nodeType="afterEffect">
                                  <p:stCondLst>
                                    <p:cond delay="10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800"/>
                            </p:stCondLst>
                            <p:childTnLst>
                              <p:par>
                                <p:cTn id="20" presetID="2" presetClass="entr" presetSubtype="4" fill="hold" nodeType="afterEffect">
                                  <p:stCondLst>
                                    <p:cond delay="1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2400"/>
                            </p:stCondLst>
                            <p:childTnLst>
                              <p:par>
                                <p:cTn id="25" presetID="2" presetClass="entr" presetSubtype="4" fill="hold" nodeType="afterEffect">
                                  <p:stCondLst>
                                    <p:cond delay="1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nodeType="afterEffect">
                                  <p:stCondLst>
                                    <p:cond delay="1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3600"/>
                            </p:stCondLst>
                            <p:childTnLst>
                              <p:par>
                                <p:cTn id="35" presetID="2" presetClass="entr" presetSubtype="4" fill="hold" nodeType="afterEffect">
                                  <p:stCondLst>
                                    <p:cond delay="10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4200"/>
                            </p:stCondLst>
                            <p:childTnLst>
                              <p:par>
                                <p:cTn id="40" presetID="2" presetClass="entr" presetSubtype="4" fill="hold" grpId="0" nodeType="afterEffect" nodePh="1">
                                  <p:stCondLst>
                                    <p:cond delay="100"/>
                                  </p:stCondLst>
                                  <p:endCondLst>
                                    <p:cond evt="begin" delay="0">
                                      <p:tn val="40"/>
                                    </p:cond>
                                  </p:end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childTnLst>
                          </p:cTn>
                        </p:par>
                        <p:par>
                          <p:cTn id="44" fill="hold">
                            <p:stCondLst>
                              <p:cond delay="4800"/>
                            </p:stCondLst>
                            <p:childTnLst>
                              <p:par>
                                <p:cTn id="45" presetID="2" presetClass="entr" presetSubtype="4" fill="hold" nodeType="afterEffect">
                                  <p:stCondLst>
                                    <p:cond delay="1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5400"/>
                            </p:stCondLst>
                            <p:childTnLst>
                              <p:par>
                                <p:cTn id="50" presetID="2" presetClass="entr" presetSubtype="4" fill="hold" nodeType="afterEffect">
                                  <p:stCondLst>
                                    <p:cond delay="10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ppt_x"/>
                                          </p:val>
                                        </p:tav>
                                        <p:tav tm="100000">
                                          <p:val>
                                            <p:strVal val="#ppt_x"/>
                                          </p:val>
                                        </p:tav>
                                      </p:tavLst>
                                    </p:anim>
                                    <p:anim calcmode="lin" valueType="num">
                                      <p:cBhvr additive="base">
                                        <p:cTn id="53" dur="500" fill="hold"/>
                                        <p:tgtEl>
                                          <p:spTgt spid="19"/>
                                        </p:tgtEl>
                                        <p:attrNameLst>
                                          <p:attrName>ppt_y</p:attrName>
                                        </p:attrNameLst>
                                      </p:cBhvr>
                                      <p:tavLst>
                                        <p:tav tm="0">
                                          <p:val>
                                            <p:strVal val="1+#ppt_h/2"/>
                                          </p:val>
                                        </p:tav>
                                        <p:tav tm="100000">
                                          <p:val>
                                            <p:strVal val="#ppt_y"/>
                                          </p:val>
                                        </p:tav>
                                      </p:tavLst>
                                    </p:anim>
                                  </p:childTnLst>
                                </p:cTn>
                              </p:par>
                            </p:childTnLst>
                          </p:cTn>
                        </p:par>
                        <p:par>
                          <p:cTn id="54" fill="hold">
                            <p:stCondLst>
                              <p:cond delay="6000"/>
                            </p:stCondLst>
                            <p:childTnLst>
                              <p:par>
                                <p:cTn id="55" presetID="2" presetClass="entr" presetSubtype="4" fill="hold" nodeType="afterEffect">
                                  <p:stCondLst>
                                    <p:cond delay="10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childTnLst>
                          </p:cTn>
                        </p:par>
                        <p:par>
                          <p:cTn id="59" fill="hold">
                            <p:stCondLst>
                              <p:cond delay="6600"/>
                            </p:stCondLst>
                            <p:childTnLst>
                              <p:par>
                                <p:cTn id="60" presetID="2" presetClass="entr" presetSubtype="4" fill="hold" grpId="0" nodeType="afterEffect">
                                  <p:stCondLst>
                                    <p:cond delay="10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ppt_x"/>
                                          </p:val>
                                        </p:tav>
                                        <p:tav tm="100000">
                                          <p:val>
                                            <p:strVal val="#ppt_x"/>
                                          </p:val>
                                        </p:tav>
                                      </p:tavLst>
                                    </p:anim>
                                    <p:anim calcmode="lin" valueType="num">
                                      <p:cBhvr additive="base">
                                        <p:cTn id="63" dur="500" fill="hold"/>
                                        <p:tgtEl>
                                          <p:spTgt spid="27"/>
                                        </p:tgtEl>
                                        <p:attrNameLst>
                                          <p:attrName>ppt_y</p:attrName>
                                        </p:attrNameLst>
                                      </p:cBhvr>
                                      <p:tavLst>
                                        <p:tav tm="0">
                                          <p:val>
                                            <p:strVal val="1+#ppt_h/2"/>
                                          </p:val>
                                        </p:tav>
                                        <p:tav tm="100000">
                                          <p:val>
                                            <p:strVal val="#ppt_y"/>
                                          </p:val>
                                        </p:tav>
                                      </p:tavLst>
                                    </p:anim>
                                  </p:childTnLst>
                                </p:cTn>
                              </p:par>
                            </p:childTnLst>
                          </p:cTn>
                        </p:par>
                        <p:par>
                          <p:cTn id="64" fill="hold">
                            <p:stCondLst>
                              <p:cond delay="7200"/>
                            </p:stCondLst>
                            <p:childTnLst>
                              <p:par>
                                <p:cTn id="65" presetID="2" presetClass="entr" presetSubtype="4" fill="hold" grpId="0" nodeType="afterEffect">
                                  <p:stCondLst>
                                    <p:cond delay="10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childTnLst>
                          </p:cTn>
                        </p:par>
                        <p:par>
                          <p:cTn id="69" fill="hold">
                            <p:stCondLst>
                              <p:cond delay="7800"/>
                            </p:stCondLst>
                            <p:childTnLst>
                              <p:par>
                                <p:cTn id="70" presetID="2" presetClass="entr" presetSubtype="4" fill="hold" grpId="0" nodeType="afterEffect">
                                  <p:stCondLst>
                                    <p:cond delay="10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ppt_x"/>
                                          </p:val>
                                        </p:tav>
                                        <p:tav tm="100000">
                                          <p:val>
                                            <p:strVal val="#ppt_x"/>
                                          </p:val>
                                        </p:tav>
                                      </p:tavLst>
                                    </p:anim>
                                    <p:anim calcmode="lin" valueType="num">
                                      <p:cBhvr additive="base">
                                        <p:cTn id="73" dur="500" fill="hold"/>
                                        <p:tgtEl>
                                          <p:spTgt spid="30"/>
                                        </p:tgtEl>
                                        <p:attrNameLst>
                                          <p:attrName>ppt_y</p:attrName>
                                        </p:attrNameLst>
                                      </p:cBhvr>
                                      <p:tavLst>
                                        <p:tav tm="0">
                                          <p:val>
                                            <p:strVal val="1+#ppt_h/2"/>
                                          </p:val>
                                        </p:tav>
                                        <p:tav tm="100000">
                                          <p:val>
                                            <p:strVal val="#ppt_y"/>
                                          </p:val>
                                        </p:tav>
                                      </p:tavLst>
                                    </p:anim>
                                  </p:childTnLst>
                                </p:cTn>
                              </p:par>
                            </p:childTnLst>
                          </p:cTn>
                        </p:par>
                        <p:par>
                          <p:cTn id="74" fill="hold">
                            <p:stCondLst>
                              <p:cond delay="8400"/>
                            </p:stCondLst>
                            <p:childTnLst>
                              <p:par>
                                <p:cTn id="75" presetID="2" presetClass="entr" presetSubtype="4" fill="hold" grpId="0" nodeType="afterEffect">
                                  <p:stCondLst>
                                    <p:cond delay="10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9000"/>
                            </p:stCondLst>
                            <p:childTnLst>
                              <p:par>
                                <p:cTn id="80" presetID="2" presetClass="entr" presetSubtype="4" fill="hold" grpId="0" nodeType="afterEffect">
                                  <p:stCondLst>
                                    <p:cond delay="10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ppt_x"/>
                                          </p:val>
                                        </p:tav>
                                        <p:tav tm="100000">
                                          <p:val>
                                            <p:strVal val="#ppt_x"/>
                                          </p:val>
                                        </p:tav>
                                      </p:tavLst>
                                    </p:anim>
                                    <p:anim calcmode="lin" valueType="num">
                                      <p:cBhvr additive="base">
                                        <p:cTn id="83" dur="500" fill="hold"/>
                                        <p:tgtEl>
                                          <p:spTgt spid="32"/>
                                        </p:tgtEl>
                                        <p:attrNameLst>
                                          <p:attrName>ppt_y</p:attrName>
                                        </p:attrNameLst>
                                      </p:cBhvr>
                                      <p:tavLst>
                                        <p:tav tm="0">
                                          <p:val>
                                            <p:strVal val="1+#ppt_h/2"/>
                                          </p:val>
                                        </p:tav>
                                        <p:tav tm="100000">
                                          <p:val>
                                            <p:strVal val="#ppt_y"/>
                                          </p:val>
                                        </p:tav>
                                      </p:tavLst>
                                    </p:anim>
                                  </p:childTnLst>
                                </p:cTn>
                              </p:par>
                            </p:childTnLst>
                          </p:cTn>
                        </p:par>
                        <p:par>
                          <p:cTn id="84" fill="hold">
                            <p:stCondLst>
                              <p:cond delay="96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29"/>
                                        </p:tgtEl>
                                        <p:attrNameLst>
                                          <p:attrName>style.visibility</p:attrName>
                                        </p:attrNameLst>
                                      </p:cBhvr>
                                      <p:to>
                                        <p:strVal val="visible"/>
                                      </p:to>
                                    </p:set>
                                    <p:anim calcmode="lin" valueType="num">
                                      <p:cBhvr>
                                        <p:cTn id="87" dur="4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8" dur="400" fill="hold"/>
                                        <p:tgtEl>
                                          <p:spTgt spid="29"/>
                                        </p:tgtEl>
                                        <p:attrNameLst>
                                          <p:attrName>ppt_y</p:attrName>
                                        </p:attrNameLst>
                                      </p:cBhvr>
                                      <p:tavLst>
                                        <p:tav tm="0">
                                          <p:val>
                                            <p:strVal val="#ppt_y"/>
                                          </p:val>
                                        </p:tav>
                                        <p:tav tm="100000">
                                          <p:val>
                                            <p:strVal val="#ppt_y"/>
                                          </p:val>
                                        </p:tav>
                                      </p:tavLst>
                                    </p:anim>
                                    <p:anim calcmode="lin" valueType="num">
                                      <p:cBhvr>
                                        <p:cTn id="89" dur="4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90" dur="4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4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P spid="27" grpId="0" autoUpdateAnimBg="0"/>
      <p:bldP spid="28" grpId="0" autoUpdateAnimBg="0"/>
      <p:bldP spid="30" grpId="0" autoUpdateAnimBg="0"/>
      <p:bldP spid="31" grpId="0" autoUpdateAnimBg="0"/>
      <p:bldP spid="32" grpId="0" autoUpdateAnimBg="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1993900" y="549275"/>
            <a:ext cx="3744913" cy="830263"/>
          </a:xfrm>
          <a:prstGeom prst="rect">
            <a:avLst/>
          </a:prstGeom>
          <a:noFill/>
        </p:spPr>
        <p:txBody>
          <a:bodyPr>
            <a:spAutoFit/>
          </a:bodyPr>
          <a:lstStyle/>
          <a:p>
            <a:pPr>
              <a:buFont typeface="Arial" panose="020B0604020202020204" pitchFamily="34" charset="0"/>
              <a:buNone/>
              <a:defRPr/>
            </a:pPr>
            <a:r>
              <a:rPr lang="zh-CN" altLang="en-US" sz="4800" dirty="0">
                <a:solidFill>
                  <a:schemeClr val="accent1">
                    <a:lumMod val="50000"/>
                  </a:schemeClr>
                </a:solidFill>
                <a:latin typeface="方正粗黑宋简体" pitchFamily="2" charset="-122"/>
                <a:ea typeface="方正粗黑宋简体" pitchFamily="2" charset="-122"/>
              </a:rPr>
              <a:t>目    录</a:t>
            </a:r>
            <a:endParaRPr lang="zh-CN" altLang="en-US" sz="4800" dirty="0">
              <a:solidFill>
                <a:schemeClr val="accent1">
                  <a:lumMod val="50000"/>
                </a:schemeClr>
              </a:solidFill>
              <a:latin typeface="方正粗黑宋简体" pitchFamily="2" charset="-122"/>
              <a:ea typeface="方正粗黑宋简体" pitchFamily="2" charset="-122"/>
            </a:endParaRPr>
          </a:p>
        </p:txBody>
      </p:sp>
      <p:sp>
        <p:nvSpPr>
          <p:cNvPr id="52" name="Freeform 5"/>
          <p:cNvSpPr>
            <a:spLocks noChangeAspect="1"/>
          </p:cNvSpPr>
          <p:nvPr/>
        </p:nvSpPr>
        <p:spPr bwMode="auto">
          <a:xfrm>
            <a:off x="5594350" y="130651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ln>
        </p:spPr>
        <p:txBody>
          <a:bodyPr/>
          <a:lstStyle/>
          <a:p>
            <a:endParaRPr lang="zh-CN" altLang="en-US"/>
          </a:p>
        </p:txBody>
      </p:sp>
      <p:cxnSp>
        <p:nvCxnSpPr>
          <p:cNvPr id="53" name="直接连接符 52"/>
          <p:cNvCxnSpPr>
            <a:cxnSpLocks noChangeShapeType="1"/>
          </p:cNvCxnSpPr>
          <p:nvPr/>
        </p:nvCxnSpPr>
        <p:spPr bwMode="auto">
          <a:xfrm>
            <a:off x="6245392" y="1242995"/>
            <a:ext cx="0" cy="528637"/>
          </a:xfrm>
          <a:prstGeom prst="line">
            <a:avLst/>
          </a:prstGeom>
          <a:noFill/>
          <a:ln w="9525" algn="ctr">
            <a:solidFill>
              <a:schemeClr val="accent1"/>
            </a:solidFill>
            <a:round/>
          </a:ln>
        </p:spPr>
      </p:cxnSp>
      <p:sp>
        <p:nvSpPr>
          <p:cNvPr id="56" name="TextBox 55"/>
          <p:cNvSpPr txBox="1"/>
          <p:nvPr/>
        </p:nvSpPr>
        <p:spPr>
          <a:xfrm>
            <a:off x="6424613" y="1257502"/>
            <a:ext cx="3473450" cy="499624"/>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anose="020B0604020202020204" pitchFamily="34" charset="0"/>
              <a:buNone/>
              <a:defRPr/>
            </a:pPr>
            <a:r>
              <a:rPr lang="zh-CN" altLang="en-US" dirty="0">
                <a:solidFill>
                  <a:schemeClr val="accent1"/>
                </a:solidFill>
              </a:rPr>
              <a:t>单元一　施工准备工作</a:t>
            </a:r>
            <a:endParaRPr lang="zh-CN" altLang="en-US" dirty="0">
              <a:solidFill>
                <a:schemeClr val="accent1"/>
              </a:solidFill>
            </a:endParaRPr>
          </a:p>
        </p:txBody>
      </p:sp>
      <p:sp>
        <p:nvSpPr>
          <p:cNvPr id="57" name="Freeform 5"/>
          <p:cNvSpPr>
            <a:spLocks noChangeAspect="1"/>
          </p:cNvSpPr>
          <p:nvPr/>
        </p:nvSpPr>
        <p:spPr bwMode="auto">
          <a:xfrm>
            <a:off x="5594350" y="2173038"/>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ln>
        </p:spPr>
        <p:txBody>
          <a:bodyPr/>
          <a:lstStyle/>
          <a:p>
            <a:endParaRPr lang="zh-CN" altLang="en-US"/>
          </a:p>
        </p:txBody>
      </p:sp>
      <p:sp>
        <p:nvSpPr>
          <p:cNvPr id="59" name="TextBox 58"/>
          <p:cNvSpPr txBox="1"/>
          <p:nvPr/>
        </p:nvSpPr>
        <p:spPr>
          <a:xfrm>
            <a:off x="6424613" y="2085975"/>
            <a:ext cx="3671887" cy="498475"/>
          </a:xfrm>
          <a:prstGeom prst="rect">
            <a:avLst/>
          </a:prstGeom>
          <a:noFill/>
        </p:spPr>
        <p:txBody>
          <a:bodyPr>
            <a:spAutoFit/>
          </a:bodyPr>
          <a:lstStyle>
            <a:defPPr>
              <a:defRPr lang="zh-CN"/>
            </a:defPPr>
            <a:lvl1pPr>
              <a:lnSpc>
                <a:spcPct val="150000"/>
              </a:lnSpc>
              <a:defRPr sz="2000">
                <a:solidFill>
                  <a:schemeClr val="accent2"/>
                </a:solidFill>
                <a:latin typeface="+mn-ea"/>
                <a:ea typeface="+mn-ea"/>
              </a:defRPr>
            </a:lvl1pPr>
          </a:lstStyle>
          <a:p>
            <a:pPr>
              <a:buFont typeface="Arial" panose="020B0604020202020204" pitchFamily="34" charset="0"/>
              <a:buNone/>
              <a:defRPr/>
            </a:pPr>
            <a:r>
              <a:rPr lang="zh-CN" altLang="en-US" dirty="0">
                <a:solidFill>
                  <a:schemeClr val="accent1">
                    <a:lumMod val="50000"/>
                  </a:schemeClr>
                </a:solidFill>
              </a:rPr>
              <a:t>单元二　流水施工</a:t>
            </a:r>
            <a:endParaRPr lang="zh-CN" altLang="en-US" dirty="0">
              <a:solidFill>
                <a:schemeClr val="accent1"/>
              </a:solidFill>
            </a:endParaRPr>
          </a:p>
        </p:txBody>
      </p:sp>
      <p:sp>
        <p:nvSpPr>
          <p:cNvPr id="60" name="Freeform 5"/>
          <p:cNvSpPr>
            <a:spLocks noChangeAspect="1"/>
          </p:cNvSpPr>
          <p:nvPr/>
        </p:nvSpPr>
        <p:spPr bwMode="auto">
          <a:xfrm>
            <a:off x="5594350" y="2974975"/>
            <a:ext cx="496888" cy="496888"/>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w="9525">
            <a:noFill/>
            <a:round/>
          </a:ln>
        </p:spPr>
        <p:txBody>
          <a:bodyPr/>
          <a:lstStyle/>
          <a:p>
            <a:endParaRPr lang="zh-CN" altLang="en-US"/>
          </a:p>
        </p:txBody>
      </p:sp>
      <p:sp>
        <p:nvSpPr>
          <p:cNvPr id="64" name="Freeform 5"/>
          <p:cNvSpPr>
            <a:spLocks noChangeAspect="1"/>
          </p:cNvSpPr>
          <p:nvPr/>
        </p:nvSpPr>
        <p:spPr bwMode="auto">
          <a:xfrm>
            <a:off x="5607635" y="3767638"/>
            <a:ext cx="496888" cy="55303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w="9525">
            <a:noFill/>
            <a:round/>
          </a:ln>
        </p:spPr>
        <p:txBody>
          <a:bodyPr/>
          <a:lstStyle/>
          <a:p>
            <a:endParaRPr lang="zh-CN" altLang="en-US"/>
          </a:p>
        </p:txBody>
      </p:sp>
      <p:cxnSp>
        <p:nvCxnSpPr>
          <p:cNvPr id="67" name="直接连接符 66"/>
          <p:cNvCxnSpPr>
            <a:cxnSpLocks noChangeShapeType="1"/>
          </p:cNvCxnSpPr>
          <p:nvPr/>
        </p:nvCxnSpPr>
        <p:spPr bwMode="auto">
          <a:xfrm>
            <a:off x="6251909" y="2131763"/>
            <a:ext cx="0" cy="539750"/>
          </a:xfrm>
          <a:prstGeom prst="line">
            <a:avLst/>
          </a:prstGeom>
          <a:noFill/>
          <a:ln w="9525" algn="ctr">
            <a:solidFill>
              <a:schemeClr val="accent1"/>
            </a:solidFill>
            <a:round/>
          </a:ln>
        </p:spPr>
      </p:cxnSp>
      <p:cxnSp>
        <p:nvCxnSpPr>
          <p:cNvPr id="68" name="直接连接符 67"/>
          <p:cNvCxnSpPr>
            <a:cxnSpLocks noChangeShapeType="1"/>
          </p:cNvCxnSpPr>
          <p:nvPr/>
        </p:nvCxnSpPr>
        <p:spPr bwMode="auto">
          <a:xfrm>
            <a:off x="6237371" y="2946400"/>
            <a:ext cx="0" cy="525463"/>
          </a:xfrm>
          <a:prstGeom prst="line">
            <a:avLst/>
          </a:prstGeom>
          <a:noFill/>
          <a:ln w="9525" algn="ctr">
            <a:solidFill>
              <a:schemeClr val="accent1"/>
            </a:solidFill>
            <a:round/>
          </a:ln>
        </p:spPr>
      </p:cxnSp>
      <p:cxnSp>
        <p:nvCxnSpPr>
          <p:cNvPr id="69" name="直接连接符 68"/>
          <p:cNvCxnSpPr>
            <a:cxnSpLocks noChangeShapeType="1"/>
          </p:cNvCxnSpPr>
          <p:nvPr/>
        </p:nvCxnSpPr>
        <p:spPr bwMode="auto">
          <a:xfrm>
            <a:off x="6238875" y="3736975"/>
            <a:ext cx="0" cy="614363"/>
          </a:xfrm>
          <a:prstGeom prst="line">
            <a:avLst/>
          </a:prstGeom>
          <a:noFill/>
          <a:ln w="9525" algn="ctr">
            <a:solidFill>
              <a:schemeClr val="accent1"/>
            </a:solidFill>
            <a:round/>
          </a:ln>
        </p:spPr>
      </p:cxnSp>
      <p:pic>
        <p:nvPicPr>
          <p:cNvPr id="72" name="Picture 2" descr="E:\我的文档\鼎.png"/>
          <p:cNvPicPr>
            <a:picLocks noChangeAspect="1" noChangeArrowheads="1"/>
          </p:cNvPicPr>
          <p:nvPr/>
        </p:nvPicPr>
        <p:blipFill>
          <a:blip r:embed="rId1" cstate="print"/>
          <a:srcRect/>
          <a:stretch>
            <a:fillRect/>
          </a:stretch>
        </p:blipFill>
        <p:spPr bwMode="auto">
          <a:xfrm>
            <a:off x="871538" y="2090738"/>
            <a:ext cx="3786187" cy="4021137"/>
          </a:xfrm>
          <a:prstGeom prst="rect">
            <a:avLst/>
          </a:prstGeom>
          <a:noFill/>
          <a:ln w="9525">
            <a:noFill/>
            <a:miter lim="800000"/>
            <a:headEnd/>
            <a:tailEnd/>
          </a:ln>
        </p:spPr>
      </p:pic>
      <p:sp>
        <p:nvSpPr>
          <p:cNvPr id="79" name="Freeform 5"/>
          <p:cNvSpPr>
            <a:spLocks noChangeAspect="1"/>
          </p:cNvSpPr>
          <p:nvPr/>
        </p:nvSpPr>
        <p:spPr bwMode="auto">
          <a:xfrm>
            <a:off x="5601493" y="4616450"/>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ln>
        </p:spPr>
        <p:txBody>
          <a:bodyPr/>
          <a:lstStyle/>
          <a:p>
            <a:endParaRPr lang="zh-CN" altLang="en-US"/>
          </a:p>
        </p:txBody>
      </p:sp>
      <p:cxnSp>
        <p:nvCxnSpPr>
          <p:cNvPr id="80" name="直接连接符 79"/>
          <p:cNvCxnSpPr>
            <a:cxnSpLocks noChangeShapeType="1"/>
          </p:cNvCxnSpPr>
          <p:nvPr/>
        </p:nvCxnSpPr>
        <p:spPr bwMode="auto">
          <a:xfrm>
            <a:off x="6251909" y="4603750"/>
            <a:ext cx="0" cy="528638"/>
          </a:xfrm>
          <a:prstGeom prst="line">
            <a:avLst/>
          </a:prstGeom>
          <a:noFill/>
          <a:ln w="9525" algn="ctr">
            <a:solidFill>
              <a:schemeClr val="accent1"/>
            </a:solidFill>
            <a:round/>
          </a:ln>
        </p:spPr>
      </p:cxnSp>
      <p:sp>
        <p:nvSpPr>
          <p:cNvPr id="81" name="Freeform 5"/>
          <p:cNvSpPr>
            <a:spLocks noChangeAspect="1"/>
          </p:cNvSpPr>
          <p:nvPr/>
        </p:nvSpPr>
        <p:spPr bwMode="auto">
          <a:xfrm>
            <a:off x="5635625" y="549116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ln>
        </p:spPr>
        <p:txBody>
          <a:bodyPr/>
          <a:lstStyle/>
          <a:p>
            <a:endParaRPr lang="zh-CN" altLang="en-US"/>
          </a:p>
        </p:txBody>
      </p:sp>
      <p:cxnSp>
        <p:nvCxnSpPr>
          <p:cNvPr id="82" name="直接连接符 81"/>
          <p:cNvCxnSpPr>
            <a:cxnSpLocks noChangeShapeType="1"/>
          </p:cNvCxnSpPr>
          <p:nvPr/>
        </p:nvCxnSpPr>
        <p:spPr bwMode="auto">
          <a:xfrm>
            <a:off x="6246562" y="5354638"/>
            <a:ext cx="0" cy="539750"/>
          </a:xfrm>
          <a:prstGeom prst="line">
            <a:avLst/>
          </a:prstGeom>
          <a:noFill/>
          <a:ln w="9525" algn="ctr">
            <a:solidFill>
              <a:schemeClr val="accent1"/>
            </a:solidFill>
            <a:round/>
          </a:ln>
        </p:spPr>
      </p:cxnSp>
      <p:sp>
        <p:nvSpPr>
          <p:cNvPr id="83" name="TextBox 82"/>
          <p:cNvSpPr txBox="1"/>
          <p:nvPr/>
        </p:nvSpPr>
        <p:spPr>
          <a:xfrm>
            <a:off x="6424613" y="3016250"/>
            <a:ext cx="2749550" cy="400050"/>
          </a:xfrm>
          <a:prstGeom prst="rect">
            <a:avLst/>
          </a:prstGeom>
          <a:noFill/>
        </p:spPr>
        <p:txBody>
          <a:bodyPr wrap="none">
            <a:spAutoFit/>
          </a:bodyPr>
          <a:lstStyle/>
          <a:p>
            <a:pPr>
              <a:buFont typeface="Arial" panose="020B0604020202020204" pitchFamily="34" charset="0"/>
              <a:buNone/>
              <a:defRPr/>
            </a:pPr>
            <a:r>
              <a:rPr lang="zh-CN" altLang="en-US" sz="2000" dirty="0">
                <a:solidFill>
                  <a:srgbClr val="FF0000"/>
                </a:solidFill>
                <a:latin typeface="+mn-ea"/>
                <a:ea typeface="+mn-ea"/>
              </a:rPr>
              <a:t>单元三　网络计划技术</a:t>
            </a:r>
            <a:endParaRPr lang="zh-CN" altLang="en-US" sz="2000" dirty="0">
              <a:solidFill>
                <a:srgbClr val="FF0000"/>
              </a:solidFill>
              <a:latin typeface="+mn-ea"/>
              <a:ea typeface="+mn-ea"/>
            </a:endParaRPr>
          </a:p>
        </p:txBody>
      </p:sp>
      <p:sp>
        <p:nvSpPr>
          <p:cNvPr id="84" name="TextBox 83"/>
          <p:cNvSpPr txBox="1"/>
          <p:nvPr/>
        </p:nvSpPr>
        <p:spPr>
          <a:xfrm>
            <a:off x="6424613" y="3592513"/>
            <a:ext cx="3005137" cy="708025"/>
          </a:xfrm>
          <a:prstGeom prst="rect">
            <a:avLst/>
          </a:prstGeom>
          <a:noFill/>
        </p:spPr>
        <p:txBody>
          <a:bodyPr>
            <a:spAutoFit/>
          </a:bodyPr>
          <a:lstStyle/>
          <a:p>
            <a:pPr>
              <a:lnSpc>
                <a:spcPct val="200000"/>
              </a:lnSpc>
              <a:buFont typeface="Arial" panose="020B0604020202020204" pitchFamily="34" charset="0"/>
              <a:buNone/>
              <a:defRPr/>
            </a:pPr>
            <a:r>
              <a:rPr lang="zh-CN" altLang="en-US" sz="2000" dirty="0">
                <a:solidFill>
                  <a:schemeClr val="accent1">
                    <a:lumMod val="50000"/>
                  </a:schemeClr>
                </a:solidFill>
                <a:latin typeface="+mn-ea"/>
                <a:ea typeface="+mn-ea"/>
              </a:rPr>
              <a:t>单元四　施工组织总设计</a:t>
            </a:r>
            <a:endParaRPr lang="en-US" altLang="zh-CN" sz="2000" dirty="0">
              <a:solidFill>
                <a:schemeClr val="accent1">
                  <a:lumMod val="50000"/>
                </a:schemeClr>
              </a:solidFill>
              <a:latin typeface="+mn-ea"/>
              <a:ea typeface="+mn-ea"/>
            </a:endParaRPr>
          </a:p>
        </p:txBody>
      </p:sp>
      <p:sp>
        <p:nvSpPr>
          <p:cNvPr id="85" name="TextBox 84"/>
          <p:cNvSpPr txBox="1"/>
          <p:nvPr/>
        </p:nvSpPr>
        <p:spPr>
          <a:xfrm>
            <a:off x="6424613" y="4456113"/>
            <a:ext cx="4137025" cy="708025"/>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200000"/>
              </a:lnSpc>
              <a:buFont typeface="Arial" panose="020B0604020202020204" pitchFamily="34" charset="0"/>
              <a:buNone/>
              <a:defRPr/>
            </a:pPr>
            <a:r>
              <a:rPr lang="zh-CN" altLang="en-US" dirty="0">
                <a:solidFill>
                  <a:schemeClr val="accent1">
                    <a:lumMod val="50000"/>
                  </a:schemeClr>
                </a:solidFill>
              </a:rPr>
              <a:t>单元五　单位工程施工组织设计</a:t>
            </a:r>
            <a:endParaRPr lang="en-US" altLang="zh-CN" dirty="0">
              <a:solidFill>
                <a:schemeClr val="accent1">
                  <a:lumMod val="50000"/>
                </a:schemeClr>
              </a:solidFill>
            </a:endParaRPr>
          </a:p>
        </p:txBody>
      </p:sp>
      <p:sp>
        <p:nvSpPr>
          <p:cNvPr id="86" name="TextBox 85"/>
          <p:cNvSpPr txBox="1"/>
          <p:nvPr/>
        </p:nvSpPr>
        <p:spPr>
          <a:xfrm>
            <a:off x="6424613" y="5354638"/>
            <a:ext cx="4408487" cy="554037"/>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anose="020B0604020202020204" pitchFamily="34" charset="0"/>
              <a:buNone/>
              <a:defRPr/>
            </a:pPr>
            <a:r>
              <a:rPr lang="zh-CN" altLang="en-US" dirty="0">
                <a:solidFill>
                  <a:schemeClr val="accent1">
                    <a:lumMod val="50000"/>
                  </a:schemeClr>
                </a:solidFill>
              </a:rPr>
              <a:t>单元六　单位工程施工组织设计实例</a:t>
            </a:r>
            <a:endParaRPr lang="zh-CN" altLang="en-US" dirty="0">
              <a:solidFill>
                <a:schemeClr val="accent1"/>
              </a:solidFill>
            </a:endParaRPr>
          </a:p>
        </p:txBody>
      </p:sp>
    </p:spTree>
  </p:cSld>
  <p:clrMapOvr>
    <a:masterClrMapping/>
  </p:clrMapOvr>
  <p:transition spd="slow" advTm="14932">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919218"/>
            <a:ext cx="5760640" cy="1203022"/>
          </a:xfrm>
          <a:prstGeom prst="rect">
            <a:avLst/>
          </a:prstGeom>
          <a:noFill/>
        </p:spPr>
        <p:txBody>
          <a:bodyPr wrap="square">
            <a:spAutoFit/>
          </a:bodyPr>
          <a:lstStyle/>
          <a:p>
            <a:pPr>
              <a:lnSpc>
                <a:spcPct val="150000"/>
              </a:lnSpc>
              <a:buFont typeface="Arial" panose="020B0604020202020204" pitchFamily="34" charset="0"/>
              <a:buNone/>
              <a:defRPr/>
            </a:pPr>
            <a:r>
              <a:rPr lang="zh-CN" altLang="en-US" dirty="0">
                <a:latin typeface="+mn-ea"/>
                <a:ea typeface="+mn-ea"/>
              </a:rPr>
              <a:t>（三）绘制规则</a:t>
            </a:r>
            <a:endParaRPr lang="zh-CN" altLang="en-US" dirty="0">
              <a:latin typeface="+mn-ea"/>
              <a:ea typeface="+mn-ea"/>
            </a:endParaRPr>
          </a:p>
          <a:p>
            <a:pPr marL="342900" indent="-342900">
              <a:lnSpc>
                <a:spcPct val="150000"/>
              </a:lnSpc>
              <a:buFont typeface="Arial" panose="020B0604020202020204" pitchFamily="34" charset="0"/>
              <a:buAutoNum type="arabicPeriod"/>
              <a:defRPr/>
            </a:pPr>
            <a:r>
              <a:rPr lang="zh-CN" altLang="en-US" sz="1600" dirty="0">
                <a:latin typeface="+mn-ea"/>
                <a:ea typeface="+mn-ea"/>
              </a:rPr>
              <a:t>正确反映各工作的先后顺序和相互关系（逻辑关系）。表示方法如表 </a:t>
            </a:r>
            <a:r>
              <a:rPr lang="en-US" altLang="zh-CN" sz="1600" dirty="0">
                <a:latin typeface="+mn-ea"/>
                <a:ea typeface="+mn-ea"/>
              </a:rPr>
              <a:t>3-1 </a:t>
            </a:r>
            <a:r>
              <a:rPr lang="zh-CN" altLang="en-US" sz="1600" dirty="0">
                <a:latin typeface="+mn-ea"/>
                <a:ea typeface="+mn-ea"/>
              </a:rPr>
              <a:t>所示。</a:t>
            </a:r>
            <a:endParaRPr lang="en-US" altLang="zh-CN" sz="1600" dirty="0">
              <a:latin typeface="+mn-ea"/>
              <a:ea typeface="+mn-ea"/>
            </a:endParaRPr>
          </a:p>
        </p:txBody>
      </p:sp>
      <p:pic>
        <p:nvPicPr>
          <p:cNvPr id="3" name="图片 2"/>
          <p:cNvPicPr>
            <a:picLocks noChangeAspect="1"/>
          </p:cNvPicPr>
          <p:nvPr/>
        </p:nvPicPr>
        <p:blipFill>
          <a:blip r:embed="rId1"/>
          <a:stretch>
            <a:fillRect/>
          </a:stretch>
        </p:blipFill>
        <p:spPr>
          <a:xfrm>
            <a:off x="6805272" y="1294754"/>
            <a:ext cx="4877223" cy="5410669"/>
          </a:xfrm>
          <a:prstGeom prst="rect">
            <a:avLst/>
          </a:prstGeom>
        </p:spPr>
      </p:pic>
      <p:pic>
        <p:nvPicPr>
          <p:cNvPr id="4" name="图片 3"/>
          <p:cNvPicPr>
            <a:picLocks noChangeAspect="1"/>
          </p:cNvPicPr>
          <p:nvPr/>
        </p:nvPicPr>
        <p:blipFill>
          <a:blip r:embed="rId2"/>
          <a:stretch>
            <a:fillRect/>
          </a:stretch>
        </p:blipFill>
        <p:spPr>
          <a:xfrm>
            <a:off x="1466008" y="2852936"/>
            <a:ext cx="4770533" cy="2484335"/>
          </a:xfrm>
          <a:prstGeom prst="rect">
            <a:avLst/>
          </a:prstGeom>
        </p:spPr>
      </p:pic>
      <p:sp>
        <p:nvSpPr>
          <p:cNvPr id="7"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1124744"/>
            <a:ext cx="5760640" cy="4157677"/>
          </a:xfrm>
          <a:prstGeom prst="rect">
            <a:avLst/>
          </a:prstGeom>
          <a:noFill/>
        </p:spPr>
        <p:txBody>
          <a:bodyPr wrap="square">
            <a:spAutoFit/>
          </a:bodyPr>
          <a:lstStyle/>
          <a:p>
            <a:pPr>
              <a:lnSpc>
                <a:spcPct val="150000"/>
              </a:lnSpc>
              <a:buFont typeface="Arial" panose="020B0604020202020204" pitchFamily="34" charset="0"/>
              <a:buNone/>
              <a:defRPr/>
            </a:pPr>
            <a:r>
              <a:rPr lang="zh-CN" altLang="en-US" dirty="0">
                <a:latin typeface="+mn-ea"/>
                <a:ea typeface="+mn-ea"/>
              </a:rPr>
              <a:t>（三）绘制规则</a:t>
            </a:r>
            <a:endParaRPr lang="zh-CN" altLang="en-US" dirty="0">
              <a:latin typeface="+mn-ea"/>
              <a:ea typeface="+mn-ea"/>
            </a:endParaRPr>
          </a:p>
          <a:p>
            <a:pPr>
              <a:lnSpc>
                <a:spcPct val="150000"/>
              </a:lnSpc>
              <a:defRPr/>
            </a:pPr>
            <a:r>
              <a:rPr lang="en-US" altLang="zh-CN" sz="1600" dirty="0">
                <a:latin typeface="+mn-ea"/>
                <a:ea typeface="+mn-ea"/>
              </a:rPr>
              <a:t>2.</a:t>
            </a:r>
            <a:r>
              <a:rPr lang="zh-CN" altLang="en-US" sz="1600" dirty="0">
                <a:latin typeface="+mn-ea"/>
                <a:ea typeface="+mn-ea"/>
              </a:rPr>
              <a:t>在一个网络图中，只能有一个起点节点，一个终点节点</a:t>
            </a:r>
            <a:endParaRPr lang="en-US" altLang="zh-CN" sz="1600" dirty="0">
              <a:latin typeface="+mn-ea"/>
              <a:ea typeface="+mn-ea"/>
            </a:endParaRPr>
          </a:p>
          <a:p>
            <a:pPr>
              <a:lnSpc>
                <a:spcPct val="150000"/>
              </a:lnSpc>
              <a:defRPr/>
            </a:pPr>
            <a:r>
              <a:rPr lang="zh-CN" altLang="en-US" sz="1600" dirty="0">
                <a:latin typeface="+mn-ea"/>
                <a:ea typeface="+mn-ea"/>
              </a:rPr>
              <a:t>起点节点：只有外向箭线，而无内向箭线的节点（图 </a:t>
            </a:r>
            <a:r>
              <a:rPr lang="en-US" altLang="zh-CN" sz="1600" dirty="0">
                <a:latin typeface="+mn-ea"/>
                <a:ea typeface="+mn-ea"/>
              </a:rPr>
              <a:t>3-6</a:t>
            </a:r>
            <a:r>
              <a:rPr lang="zh-CN" altLang="en-US" sz="1600" dirty="0">
                <a:latin typeface="+mn-ea"/>
                <a:ea typeface="+mn-ea"/>
              </a:rPr>
              <a:t>）。 终点节点：只有内向箭线，而无外向箭线的节点（图 </a:t>
            </a:r>
            <a:r>
              <a:rPr lang="en-US" altLang="zh-CN" sz="1600" dirty="0">
                <a:latin typeface="+mn-ea"/>
                <a:ea typeface="+mn-ea"/>
              </a:rPr>
              <a:t>3-7</a:t>
            </a:r>
            <a:r>
              <a:rPr lang="zh-CN" altLang="en-US" sz="1600" dirty="0">
                <a:latin typeface="+mn-ea"/>
                <a:ea typeface="+mn-ea"/>
              </a:rPr>
              <a:t>）。</a:t>
            </a:r>
            <a:endParaRPr lang="en-US" altLang="zh-CN" sz="1600" dirty="0">
              <a:latin typeface="+mn-ea"/>
              <a:ea typeface="+mn-ea"/>
            </a:endParaRPr>
          </a:p>
          <a:p>
            <a:pPr>
              <a:lnSpc>
                <a:spcPct val="150000"/>
              </a:lnSpc>
              <a:defRPr/>
            </a:pPr>
            <a:endParaRPr lang="en-US" altLang="zh-CN" sz="1600" dirty="0">
              <a:latin typeface="+mn-ea"/>
              <a:ea typeface="+mn-ea"/>
            </a:endParaRPr>
          </a:p>
          <a:p>
            <a:pPr>
              <a:lnSpc>
                <a:spcPct val="150000"/>
              </a:lnSpc>
              <a:defRPr/>
            </a:pPr>
            <a:endParaRPr lang="en-US" altLang="zh-CN" sz="1600" dirty="0">
              <a:latin typeface="+mn-ea"/>
              <a:ea typeface="+mn-ea"/>
            </a:endParaRPr>
          </a:p>
          <a:p>
            <a:pPr>
              <a:lnSpc>
                <a:spcPct val="150000"/>
              </a:lnSpc>
              <a:defRPr/>
            </a:pPr>
            <a:r>
              <a:rPr lang="en-US" altLang="zh-CN" sz="1600" dirty="0">
                <a:latin typeface="+mn-ea"/>
                <a:ea typeface="+mn-ea"/>
              </a:rPr>
              <a:t>3. </a:t>
            </a:r>
            <a:r>
              <a:rPr lang="zh-CN" altLang="en-US" sz="1600" dirty="0">
                <a:latin typeface="+mn-ea"/>
                <a:ea typeface="+mn-ea"/>
              </a:rPr>
              <a:t>网络图中不允许有闭回路</a:t>
            </a:r>
            <a:endParaRPr lang="en-US" altLang="zh-CN" sz="1600" dirty="0">
              <a:latin typeface="+mn-ea"/>
              <a:ea typeface="+mn-ea"/>
            </a:endParaRPr>
          </a:p>
          <a:p>
            <a:pPr>
              <a:lnSpc>
                <a:spcPct val="150000"/>
              </a:lnSpc>
              <a:defRPr/>
            </a:pPr>
            <a:r>
              <a:rPr lang="zh-CN" altLang="en-US" sz="1600" dirty="0">
                <a:latin typeface="+mn-ea"/>
                <a:ea typeface="+mn-ea"/>
              </a:rPr>
              <a:t>图 </a:t>
            </a:r>
            <a:r>
              <a:rPr lang="en-US" altLang="zh-CN" sz="1600" dirty="0">
                <a:latin typeface="+mn-ea"/>
                <a:ea typeface="+mn-ea"/>
              </a:rPr>
              <a:t>3-8 </a:t>
            </a:r>
            <a:r>
              <a:rPr lang="zh-CN" altLang="en-US" sz="1600" dirty="0">
                <a:latin typeface="+mn-ea"/>
                <a:ea typeface="+mn-ea"/>
              </a:rPr>
              <a:t>表示了网络图中出现闭合回路的情况。网络图中不允许有闭回路。</a:t>
            </a:r>
            <a:endParaRPr lang="zh-CN" altLang="en-US" sz="1600" dirty="0">
              <a:latin typeface="+mn-ea"/>
              <a:ea typeface="+mn-ea"/>
            </a:endParaRPr>
          </a:p>
          <a:p>
            <a:pPr>
              <a:lnSpc>
                <a:spcPct val="150000"/>
              </a:lnSpc>
              <a:defRPr/>
            </a:pPr>
            <a:endParaRPr lang="zh-CN" altLang="en-US" sz="1600" dirty="0">
              <a:latin typeface="+mn-ea"/>
              <a:ea typeface="+mn-ea"/>
            </a:endParaRPr>
          </a:p>
          <a:p>
            <a:pPr>
              <a:lnSpc>
                <a:spcPct val="150000"/>
              </a:lnSpc>
              <a:defRPr/>
            </a:pPr>
            <a:r>
              <a:rPr lang="zh-CN" altLang="en-US" sz="1600" dirty="0">
                <a:latin typeface="+mn-ea"/>
                <a:ea typeface="+mn-ea"/>
              </a:rPr>
              <a:t> </a:t>
            </a:r>
            <a:endParaRPr lang="en-US" altLang="zh-CN" sz="1600" dirty="0">
              <a:latin typeface="+mn-ea"/>
              <a:ea typeface="+mn-ea"/>
            </a:endParaRPr>
          </a:p>
        </p:txBody>
      </p:sp>
      <p:pic>
        <p:nvPicPr>
          <p:cNvPr id="2" name="图片 1"/>
          <p:cNvPicPr>
            <a:picLocks noChangeAspect="1"/>
          </p:cNvPicPr>
          <p:nvPr/>
        </p:nvPicPr>
        <p:blipFill>
          <a:blip r:embed="rId1"/>
          <a:stretch>
            <a:fillRect/>
          </a:stretch>
        </p:blipFill>
        <p:spPr>
          <a:xfrm>
            <a:off x="6530429" y="1146874"/>
            <a:ext cx="4680520" cy="1492925"/>
          </a:xfrm>
          <a:prstGeom prst="rect">
            <a:avLst/>
          </a:prstGeom>
        </p:spPr>
      </p:pic>
      <p:pic>
        <p:nvPicPr>
          <p:cNvPr id="5" name="图片 4"/>
          <p:cNvPicPr>
            <a:picLocks noChangeAspect="1"/>
          </p:cNvPicPr>
          <p:nvPr/>
        </p:nvPicPr>
        <p:blipFill>
          <a:blip r:embed="rId2"/>
          <a:stretch>
            <a:fillRect/>
          </a:stretch>
        </p:blipFill>
        <p:spPr>
          <a:xfrm>
            <a:off x="6530429" y="3079987"/>
            <a:ext cx="4633362" cy="2415749"/>
          </a:xfrm>
          <a:prstGeom prst="rect">
            <a:avLst/>
          </a:prstGeom>
        </p:spPr>
      </p:pic>
      <p:sp>
        <p:nvSpPr>
          <p:cNvPr id="7"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1124744"/>
            <a:ext cx="5760640" cy="5265672"/>
          </a:xfrm>
          <a:prstGeom prst="rect">
            <a:avLst/>
          </a:prstGeom>
          <a:noFill/>
        </p:spPr>
        <p:txBody>
          <a:bodyPr wrap="square">
            <a:spAutoFit/>
          </a:bodyPr>
          <a:lstStyle/>
          <a:p>
            <a:pPr>
              <a:lnSpc>
                <a:spcPct val="150000"/>
              </a:lnSpc>
              <a:buFont typeface="Arial" panose="020B0604020202020204" pitchFamily="34" charset="0"/>
              <a:buNone/>
              <a:defRPr/>
            </a:pPr>
            <a:r>
              <a:rPr lang="zh-CN" altLang="en-US" dirty="0">
                <a:latin typeface="+mn-ea"/>
                <a:ea typeface="+mn-ea"/>
              </a:rPr>
              <a:t>（三）绘制规则</a:t>
            </a:r>
            <a:endParaRPr lang="zh-CN" altLang="en-US" dirty="0">
              <a:latin typeface="+mn-ea"/>
              <a:ea typeface="+mn-ea"/>
            </a:endParaRPr>
          </a:p>
          <a:p>
            <a:pPr>
              <a:lnSpc>
                <a:spcPct val="150000"/>
              </a:lnSpc>
              <a:defRPr/>
            </a:pPr>
            <a:r>
              <a:rPr lang="en-US" altLang="zh-CN" sz="1600" dirty="0">
                <a:latin typeface="+mn-ea"/>
                <a:ea typeface="+mn-ea"/>
              </a:rPr>
              <a:t>4.</a:t>
            </a:r>
            <a:r>
              <a:rPr lang="zh-CN" altLang="en-US" sz="1600" dirty="0">
                <a:latin typeface="+mn-ea"/>
                <a:ea typeface="+mn-ea"/>
              </a:rPr>
              <a:t>不允许出现相同编号的工序或工作 </a:t>
            </a:r>
            <a:endParaRPr lang="en-US" altLang="zh-CN" sz="1600" dirty="0">
              <a:latin typeface="+mn-ea"/>
              <a:ea typeface="+mn-ea"/>
            </a:endParaRPr>
          </a:p>
          <a:p>
            <a:pPr>
              <a:lnSpc>
                <a:spcPct val="150000"/>
              </a:lnSpc>
              <a:defRPr/>
            </a:pPr>
            <a:r>
              <a:rPr lang="zh-CN" altLang="en-US" sz="1600" dirty="0">
                <a:latin typeface="+mn-ea"/>
                <a:ea typeface="+mn-ea"/>
              </a:rPr>
              <a:t>双代号网络图工序表示举例，如图 </a:t>
            </a:r>
            <a:r>
              <a:rPr lang="en-US" altLang="zh-CN" sz="1600" dirty="0">
                <a:latin typeface="+mn-ea"/>
                <a:ea typeface="+mn-ea"/>
              </a:rPr>
              <a:t>3-9 </a:t>
            </a:r>
            <a:r>
              <a:rPr lang="zh-CN" altLang="en-US" sz="1600" dirty="0">
                <a:latin typeface="+mn-ea"/>
                <a:ea typeface="+mn-ea"/>
              </a:rPr>
              <a:t>所示。</a:t>
            </a:r>
            <a:endParaRPr lang="zh-CN" altLang="en-US" sz="1600" dirty="0">
              <a:latin typeface="+mn-ea"/>
              <a:ea typeface="+mn-ea"/>
            </a:endParaRPr>
          </a:p>
          <a:p>
            <a:pPr>
              <a:lnSpc>
                <a:spcPct val="150000"/>
              </a:lnSpc>
              <a:defRPr/>
            </a:pPr>
            <a:endParaRPr lang="en-US" altLang="zh-CN" sz="1600" dirty="0">
              <a:latin typeface="+mn-ea"/>
              <a:ea typeface="+mn-ea"/>
            </a:endParaRPr>
          </a:p>
          <a:p>
            <a:pPr>
              <a:lnSpc>
                <a:spcPct val="150000"/>
              </a:lnSpc>
              <a:defRPr/>
            </a:pPr>
            <a:endParaRPr lang="en-US" altLang="zh-CN" sz="1600" dirty="0">
              <a:latin typeface="+mn-ea"/>
              <a:ea typeface="+mn-ea"/>
            </a:endParaRPr>
          </a:p>
          <a:p>
            <a:pPr>
              <a:lnSpc>
                <a:spcPct val="150000"/>
              </a:lnSpc>
              <a:defRPr/>
            </a:pPr>
            <a:endParaRPr lang="en-US" altLang="zh-CN" sz="1600" dirty="0">
              <a:latin typeface="+mn-ea"/>
              <a:ea typeface="+mn-ea"/>
            </a:endParaRPr>
          </a:p>
          <a:p>
            <a:pPr>
              <a:lnSpc>
                <a:spcPct val="150000"/>
              </a:lnSpc>
              <a:defRPr/>
            </a:pPr>
            <a:r>
              <a:rPr lang="en-US" altLang="zh-CN" sz="1600" dirty="0">
                <a:latin typeface="+mn-ea"/>
                <a:ea typeface="+mn-ea"/>
              </a:rPr>
              <a:t>5.</a:t>
            </a:r>
            <a:r>
              <a:rPr lang="zh-CN" altLang="en-US" sz="1600" dirty="0">
                <a:latin typeface="+mn-ea"/>
                <a:ea typeface="+mn-ea"/>
              </a:rPr>
              <a:t>不允许有双箭头的箭线和无箭头的线段 </a:t>
            </a:r>
            <a:endParaRPr lang="en-US" altLang="zh-CN" sz="1600" dirty="0">
              <a:latin typeface="+mn-ea"/>
              <a:ea typeface="+mn-ea"/>
            </a:endParaRPr>
          </a:p>
          <a:p>
            <a:pPr>
              <a:lnSpc>
                <a:spcPct val="150000"/>
              </a:lnSpc>
              <a:defRPr/>
            </a:pPr>
            <a:r>
              <a:rPr lang="zh-CN" altLang="en-US" sz="1600" dirty="0">
                <a:latin typeface="+mn-ea"/>
                <a:ea typeface="+mn-ea"/>
              </a:rPr>
              <a:t>双箭头箭线的错误表示形式如图 </a:t>
            </a:r>
            <a:r>
              <a:rPr lang="en-US" altLang="zh-CN" sz="1600" dirty="0">
                <a:latin typeface="+mn-ea"/>
                <a:ea typeface="+mn-ea"/>
              </a:rPr>
              <a:t>3-10 </a:t>
            </a:r>
            <a:r>
              <a:rPr lang="zh-CN" altLang="en-US" sz="1600" dirty="0">
                <a:latin typeface="+mn-ea"/>
                <a:ea typeface="+mn-ea"/>
              </a:rPr>
              <a:t>所示。</a:t>
            </a:r>
            <a:endParaRPr lang="en-US" altLang="zh-CN" sz="1600" dirty="0">
              <a:latin typeface="+mn-ea"/>
              <a:ea typeface="+mn-ea"/>
            </a:endParaRPr>
          </a:p>
          <a:p>
            <a:pPr>
              <a:lnSpc>
                <a:spcPct val="150000"/>
              </a:lnSpc>
              <a:defRPr/>
            </a:pPr>
            <a:endParaRPr lang="zh-CN" altLang="en-US" sz="1600" dirty="0">
              <a:latin typeface="+mn-ea"/>
              <a:ea typeface="+mn-ea"/>
            </a:endParaRPr>
          </a:p>
          <a:p>
            <a:pPr>
              <a:lnSpc>
                <a:spcPct val="150000"/>
              </a:lnSpc>
              <a:defRPr/>
            </a:pPr>
            <a:endParaRPr lang="en-US" altLang="zh-CN" sz="1600" dirty="0">
              <a:latin typeface="+mn-ea"/>
              <a:ea typeface="+mn-ea"/>
            </a:endParaRPr>
          </a:p>
          <a:p>
            <a:pPr>
              <a:lnSpc>
                <a:spcPct val="150000"/>
              </a:lnSpc>
              <a:defRPr/>
            </a:pPr>
            <a:r>
              <a:rPr lang="en-US" altLang="zh-CN" sz="1600" dirty="0">
                <a:latin typeface="+mn-ea"/>
                <a:ea typeface="+mn-ea"/>
              </a:rPr>
              <a:t>6.</a:t>
            </a:r>
            <a:r>
              <a:rPr lang="zh-CN" altLang="en-US" sz="1600" dirty="0">
                <a:latin typeface="+mn-ea"/>
                <a:ea typeface="+mn-ea"/>
              </a:rPr>
              <a:t> 严禁有无箭尾节点或无箭头节点的箭线 </a:t>
            </a:r>
            <a:endParaRPr lang="en-US" altLang="zh-CN" sz="1600" dirty="0">
              <a:latin typeface="+mn-ea"/>
              <a:ea typeface="+mn-ea"/>
            </a:endParaRPr>
          </a:p>
          <a:p>
            <a:pPr>
              <a:lnSpc>
                <a:spcPct val="150000"/>
              </a:lnSpc>
              <a:defRPr/>
            </a:pPr>
            <a:r>
              <a:rPr lang="zh-CN" altLang="en-US" sz="1600" dirty="0">
                <a:latin typeface="+mn-ea"/>
                <a:ea typeface="+mn-ea"/>
              </a:rPr>
              <a:t>无箭尾节点和无箭头节点的两种情况，如图 </a:t>
            </a:r>
            <a:r>
              <a:rPr lang="en-US" altLang="zh-CN" sz="1600" dirty="0">
                <a:latin typeface="+mn-ea"/>
                <a:ea typeface="+mn-ea"/>
              </a:rPr>
              <a:t>3-11 </a:t>
            </a:r>
            <a:r>
              <a:rPr lang="zh-CN" altLang="en-US" sz="1600" dirty="0">
                <a:latin typeface="+mn-ea"/>
                <a:ea typeface="+mn-ea"/>
              </a:rPr>
              <a:t>所示。</a:t>
            </a:r>
            <a:endParaRPr lang="zh-CN" altLang="en-US" sz="1600" dirty="0">
              <a:latin typeface="+mn-ea"/>
              <a:ea typeface="+mn-ea"/>
            </a:endParaRPr>
          </a:p>
          <a:p>
            <a:pPr>
              <a:lnSpc>
                <a:spcPct val="150000"/>
              </a:lnSpc>
              <a:defRPr/>
            </a:pPr>
            <a:endParaRPr lang="zh-CN" altLang="en-US" sz="1600" dirty="0">
              <a:latin typeface="+mn-ea"/>
              <a:ea typeface="+mn-ea"/>
            </a:endParaRPr>
          </a:p>
          <a:p>
            <a:pPr marL="342900" indent="-342900">
              <a:lnSpc>
                <a:spcPct val="150000"/>
              </a:lnSpc>
              <a:buFont typeface="Arial" panose="020B0604020202020204" pitchFamily="34" charset="0"/>
              <a:buNone/>
              <a:defRPr/>
            </a:pPr>
            <a:endParaRPr lang="zh-CN" altLang="en-US" sz="1600" dirty="0">
              <a:latin typeface="+mn-ea"/>
              <a:ea typeface="+mn-ea"/>
            </a:endParaRPr>
          </a:p>
        </p:txBody>
      </p:sp>
      <p:pic>
        <p:nvPicPr>
          <p:cNvPr id="2" name="图片 1"/>
          <p:cNvPicPr>
            <a:picLocks noChangeAspect="1"/>
          </p:cNvPicPr>
          <p:nvPr/>
        </p:nvPicPr>
        <p:blipFill>
          <a:blip r:embed="rId1"/>
          <a:stretch>
            <a:fillRect/>
          </a:stretch>
        </p:blipFill>
        <p:spPr>
          <a:xfrm>
            <a:off x="6098381" y="931528"/>
            <a:ext cx="4961050" cy="1562235"/>
          </a:xfrm>
          <a:prstGeom prst="rect">
            <a:avLst/>
          </a:prstGeom>
        </p:spPr>
      </p:pic>
      <p:pic>
        <p:nvPicPr>
          <p:cNvPr id="5" name="图片 4"/>
          <p:cNvPicPr>
            <a:picLocks noChangeAspect="1"/>
          </p:cNvPicPr>
          <p:nvPr/>
        </p:nvPicPr>
        <p:blipFill>
          <a:blip r:embed="rId2"/>
          <a:stretch>
            <a:fillRect/>
          </a:stretch>
        </p:blipFill>
        <p:spPr>
          <a:xfrm>
            <a:off x="6026373" y="2664583"/>
            <a:ext cx="3581710" cy="1760373"/>
          </a:xfrm>
          <a:prstGeom prst="rect">
            <a:avLst/>
          </a:prstGeom>
        </p:spPr>
      </p:pic>
      <p:pic>
        <p:nvPicPr>
          <p:cNvPr id="7" name="图片 6"/>
          <p:cNvPicPr>
            <a:picLocks noChangeAspect="1"/>
          </p:cNvPicPr>
          <p:nvPr/>
        </p:nvPicPr>
        <p:blipFill>
          <a:blip r:embed="rId3"/>
          <a:stretch>
            <a:fillRect/>
          </a:stretch>
        </p:blipFill>
        <p:spPr>
          <a:xfrm>
            <a:off x="6098381" y="4454341"/>
            <a:ext cx="5768840" cy="2057578"/>
          </a:xfrm>
          <a:prstGeom prst="rect">
            <a:avLst/>
          </a:prstGeom>
        </p:spPr>
      </p:pic>
      <p:sp>
        <p:nvSpPr>
          <p:cNvPr id="8"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1124744"/>
            <a:ext cx="5760640" cy="3419013"/>
          </a:xfrm>
          <a:prstGeom prst="rect">
            <a:avLst/>
          </a:prstGeom>
          <a:noFill/>
        </p:spPr>
        <p:txBody>
          <a:bodyPr wrap="square">
            <a:spAutoFit/>
          </a:bodyPr>
          <a:lstStyle/>
          <a:p>
            <a:pPr>
              <a:lnSpc>
                <a:spcPct val="150000"/>
              </a:lnSpc>
              <a:buFont typeface="Arial" panose="020B0604020202020204" pitchFamily="34" charset="0"/>
              <a:buNone/>
              <a:defRPr/>
            </a:pPr>
            <a:r>
              <a:rPr lang="zh-CN" altLang="en-US" dirty="0">
                <a:latin typeface="+mn-ea"/>
                <a:ea typeface="+mn-ea"/>
              </a:rPr>
              <a:t>（三）绘制规则</a:t>
            </a:r>
            <a:endParaRPr lang="zh-CN" altLang="en-US" dirty="0">
              <a:latin typeface="+mn-ea"/>
              <a:ea typeface="+mn-ea"/>
            </a:endParaRPr>
          </a:p>
          <a:p>
            <a:pPr marL="342900" indent="-342900">
              <a:lnSpc>
                <a:spcPct val="150000"/>
              </a:lnSpc>
              <a:buFont typeface="Arial" panose="020B0604020202020204" pitchFamily="34" charset="0"/>
              <a:buAutoNum type="arabicPeriod"/>
              <a:defRPr/>
            </a:pPr>
            <a:r>
              <a:rPr lang="zh-CN" altLang="en-US" sz="1600" dirty="0">
                <a:latin typeface="+mn-ea"/>
                <a:ea typeface="+mn-ea"/>
              </a:rPr>
              <a:t>正确反映各工作的先后顺序和相互关系（逻辑关系）。表示方法如表 </a:t>
            </a:r>
            <a:r>
              <a:rPr lang="en-US" altLang="zh-CN" sz="1600" dirty="0">
                <a:latin typeface="+mn-ea"/>
                <a:ea typeface="+mn-ea"/>
              </a:rPr>
              <a:t>3-1 </a:t>
            </a:r>
            <a:r>
              <a:rPr lang="zh-CN" altLang="en-US" sz="1600" dirty="0">
                <a:latin typeface="+mn-ea"/>
                <a:ea typeface="+mn-ea"/>
              </a:rPr>
              <a:t>所示。</a:t>
            </a:r>
            <a:endParaRPr lang="en-US" altLang="zh-CN" sz="1600" dirty="0">
              <a:latin typeface="+mn-ea"/>
              <a:ea typeface="+mn-ea"/>
            </a:endParaRPr>
          </a:p>
          <a:p>
            <a:pPr marL="342900" indent="-342900">
              <a:lnSpc>
                <a:spcPct val="150000"/>
              </a:lnSpc>
              <a:buFont typeface="Arial" panose="020B0604020202020204" pitchFamily="34" charset="0"/>
              <a:buAutoNum type="arabicPeriod"/>
              <a:defRPr/>
            </a:pPr>
            <a:r>
              <a:rPr lang="zh-CN" altLang="en-US" sz="1600" dirty="0">
                <a:latin typeface="+mn-ea"/>
                <a:ea typeface="+mn-ea"/>
              </a:rPr>
              <a:t> 在一个网络图中，只能有一个起点节点，一个终点节点 </a:t>
            </a:r>
            <a:endParaRPr lang="en-US" altLang="zh-CN" sz="1600" dirty="0">
              <a:latin typeface="+mn-ea"/>
              <a:ea typeface="+mn-ea"/>
            </a:endParaRPr>
          </a:p>
          <a:p>
            <a:pPr marL="342900" indent="-342900">
              <a:lnSpc>
                <a:spcPct val="150000"/>
              </a:lnSpc>
              <a:buFont typeface="Arial" panose="020B0604020202020204" pitchFamily="34" charset="0"/>
              <a:buAutoNum type="arabicPeriod"/>
              <a:defRPr/>
            </a:pPr>
            <a:r>
              <a:rPr lang="zh-CN" altLang="en-US" sz="1600" dirty="0">
                <a:latin typeface="+mn-ea"/>
                <a:ea typeface="+mn-ea"/>
              </a:rPr>
              <a:t>网络图中不允许有闭回路 </a:t>
            </a:r>
            <a:endParaRPr lang="en-US" altLang="zh-CN" sz="1600" dirty="0">
              <a:latin typeface="+mn-ea"/>
              <a:ea typeface="+mn-ea"/>
            </a:endParaRPr>
          </a:p>
          <a:p>
            <a:pPr marL="342900" indent="-342900">
              <a:lnSpc>
                <a:spcPct val="150000"/>
              </a:lnSpc>
              <a:buFont typeface="Arial" panose="020B0604020202020204" pitchFamily="34" charset="0"/>
              <a:buAutoNum type="arabicPeriod"/>
              <a:defRPr/>
            </a:pPr>
            <a:r>
              <a:rPr lang="zh-CN" altLang="en-US" sz="1600" dirty="0">
                <a:latin typeface="+mn-ea"/>
                <a:ea typeface="+mn-ea"/>
              </a:rPr>
              <a:t> 不允许出现相同编号的工序或工作 </a:t>
            </a:r>
            <a:endParaRPr lang="en-US" altLang="zh-CN" sz="1600" dirty="0">
              <a:latin typeface="+mn-ea"/>
              <a:ea typeface="+mn-ea"/>
            </a:endParaRPr>
          </a:p>
          <a:p>
            <a:pPr marL="342900" indent="-342900">
              <a:lnSpc>
                <a:spcPct val="150000"/>
              </a:lnSpc>
              <a:buFont typeface="Arial" panose="020B0604020202020204" pitchFamily="34" charset="0"/>
              <a:buAutoNum type="arabicPeriod"/>
              <a:defRPr/>
            </a:pPr>
            <a:r>
              <a:rPr lang="zh-CN" altLang="en-US" sz="1600" dirty="0">
                <a:latin typeface="+mn-ea"/>
                <a:ea typeface="+mn-ea"/>
              </a:rPr>
              <a:t> 不允许有双箭头的箭线和无箭头的线段 </a:t>
            </a:r>
            <a:endParaRPr lang="en-US" altLang="zh-CN" sz="1600" dirty="0">
              <a:latin typeface="+mn-ea"/>
              <a:ea typeface="+mn-ea"/>
            </a:endParaRPr>
          </a:p>
          <a:p>
            <a:pPr marL="342900" indent="-342900">
              <a:lnSpc>
                <a:spcPct val="150000"/>
              </a:lnSpc>
              <a:buFont typeface="Arial" panose="020B0604020202020204" pitchFamily="34" charset="0"/>
              <a:buAutoNum type="arabicPeriod"/>
              <a:defRPr/>
            </a:pPr>
            <a:r>
              <a:rPr lang="zh-CN" altLang="en-US" sz="1600" dirty="0">
                <a:latin typeface="+mn-ea"/>
                <a:ea typeface="+mn-ea"/>
              </a:rPr>
              <a:t> 严禁有无箭尾节点或无箭头节点的箭线 </a:t>
            </a:r>
            <a:endParaRPr lang="zh-CN" altLang="en-US" sz="1600" dirty="0">
              <a:latin typeface="+mn-ea"/>
              <a:ea typeface="+mn-ea"/>
            </a:endParaRPr>
          </a:p>
          <a:p>
            <a:pPr marL="342900" indent="-342900">
              <a:lnSpc>
                <a:spcPct val="150000"/>
              </a:lnSpc>
              <a:buFont typeface="Arial" panose="020B0604020202020204" pitchFamily="34" charset="0"/>
              <a:buNone/>
              <a:defRPr/>
            </a:pPr>
            <a:endParaRPr lang="zh-CN" altLang="en-US" sz="1600" dirty="0">
              <a:latin typeface="+mn-ea"/>
              <a:ea typeface="+mn-ea"/>
            </a:endParaRPr>
          </a:p>
        </p:txBody>
      </p:sp>
      <p:pic>
        <p:nvPicPr>
          <p:cNvPr id="3" name="图片 2"/>
          <p:cNvPicPr>
            <a:picLocks noChangeAspect="1"/>
          </p:cNvPicPr>
          <p:nvPr/>
        </p:nvPicPr>
        <p:blipFill>
          <a:blip r:embed="rId1"/>
          <a:stretch>
            <a:fillRect/>
          </a:stretch>
        </p:blipFill>
        <p:spPr>
          <a:xfrm>
            <a:off x="6674445" y="1294754"/>
            <a:ext cx="4877223" cy="5410669"/>
          </a:xfrm>
          <a:prstGeom prst="rect">
            <a:avLst/>
          </a:prstGeom>
        </p:spPr>
      </p:pic>
      <p:pic>
        <p:nvPicPr>
          <p:cNvPr id="4" name="图片 3"/>
          <p:cNvPicPr>
            <a:picLocks noChangeAspect="1"/>
          </p:cNvPicPr>
          <p:nvPr/>
        </p:nvPicPr>
        <p:blipFill>
          <a:blip r:embed="rId2"/>
          <a:stretch>
            <a:fillRect/>
          </a:stretch>
        </p:blipFill>
        <p:spPr>
          <a:xfrm>
            <a:off x="1057821" y="4211476"/>
            <a:ext cx="4770533" cy="2484335"/>
          </a:xfrm>
          <a:prstGeom prst="rect">
            <a:avLst/>
          </a:prstGeom>
        </p:spPr>
      </p:pic>
      <p:sp>
        <p:nvSpPr>
          <p:cNvPr id="8"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1124744"/>
            <a:ext cx="5760640" cy="3782895"/>
          </a:xfrm>
          <a:prstGeom prst="rect">
            <a:avLst/>
          </a:prstGeom>
          <a:noFill/>
        </p:spPr>
        <p:txBody>
          <a:bodyPr wrap="square">
            <a:spAutoFit/>
          </a:bodyPr>
          <a:lstStyle/>
          <a:p>
            <a:pPr>
              <a:lnSpc>
                <a:spcPct val="150000"/>
              </a:lnSpc>
              <a:buFont typeface="Arial" panose="020B0604020202020204" pitchFamily="34" charset="0"/>
              <a:buNone/>
              <a:defRPr/>
            </a:pPr>
            <a:r>
              <a:rPr lang="zh-CN" altLang="en-US" dirty="0">
                <a:latin typeface="+mn-ea"/>
                <a:ea typeface="+mn-ea"/>
              </a:rPr>
              <a:t>（四）绘制要求与方法</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1</a:t>
            </a:r>
            <a:r>
              <a:rPr lang="zh-CN" altLang="en-US" dirty="0">
                <a:latin typeface="+mn-ea"/>
                <a:ea typeface="+mn-ea"/>
              </a:rPr>
              <a:t>）尽量采用水平、垂直箭线的网格结构（规整、清晰）。 </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2</a:t>
            </a:r>
            <a:r>
              <a:rPr lang="zh-CN" altLang="en-US" dirty="0">
                <a:latin typeface="+mn-ea"/>
                <a:ea typeface="+mn-ea"/>
              </a:rPr>
              <a:t>）交叉箭线（尽量不交叉）及换行的处理。具体处理方法如图 </a:t>
            </a:r>
            <a:r>
              <a:rPr lang="en-US" altLang="zh-CN" dirty="0">
                <a:latin typeface="+mn-ea"/>
                <a:ea typeface="+mn-ea"/>
              </a:rPr>
              <a:t>3-12 </a:t>
            </a:r>
            <a:r>
              <a:rPr lang="zh-CN" altLang="en-US" dirty="0">
                <a:latin typeface="+mn-ea"/>
                <a:ea typeface="+mn-ea"/>
              </a:rPr>
              <a:t>所示。</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3</a:t>
            </a:r>
            <a:r>
              <a:rPr lang="zh-CN" altLang="en-US" dirty="0">
                <a:latin typeface="+mn-ea"/>
                <a:ea typeface="+mn-ea"/>
              </a:rPr>
              <a:t>）起点节点有多条外向箭线、终点节点有多条内向箭线时，可采用母线法绘制 （图 </a:t>
            </a:r>
            <a:r>
              <a:rPr lang="en-US" altLang="zh-CN" dirty="0">
                <a:latin typeface="+mn-ea"/>
                <a:ea typeface="+mn-ea"/>
              </a:rPr>
              <a:t>3-13</a:t>
            </a:r>
            <a:r>
              <a:rPr lang="zh-CN" altLang="en-US" dirty="0">
                <a:latin typeface="+mn-ea"/>
                <a:ea typeface="+mn-ea"/>
              </a:rPr>
              <a:t>）。</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4</a:t>
            </a:r>
            <a:r>
              <a:rPr lang="zh-CN" altLang="en-US" dirty="0">
                <a:latin typeface="+mn-ea"/>
                <a:ea typeface="+mn-ea"/>
              </a:rPr>
              <a:t>）尽量使网络图水平方向长。 </a:t>
            </a:r>
            <a:endParaRPr lang="zh-CN" altLang="en-US" dirty="0">
              <a:latin typeface="+mn-ea"/>
              <a:ea typeface="+mn-ea"/>
            </a:endParaRPr>
          </a:p>
          <a:p>
            <a:pPr>
              <a:lnSpc>
                <a:spcPct val="150000"/>
              </a:lnSpc>
              <a:buFont typeface="Arial" panose="020B0604020202020204" pitchFamily="34" charset="0"/>
              <a:buNone/>
              <a:defRPr/>
            </a:pPr>
            <a:r>
              <a:rPr lang="zh-CN" altLang="en-US" dirty="0">
                <a:latin typeface="+mn-ea"/>
                <a:ea typeface="+mn-ea"/>
              </a:rPr>
              <a:t> </a:t>
            </a:r>
            <a:endParaRPr lang="zh-CN" altLang="en-US" sz="1600" dirty="0">
              <a:latin typeface="+mn-ea"/>
              <a:ea typeface="+mn-ea"/>
            </a:endParaRPr>
          </a:p>
        </p:txBody>
      </p:sp>
      <p:pic>
        <p:nvPicPr>
          <p:cNvPr id="2" name="图片 1"/>
          <p:cNvPicPr>
            <a:picLocks noChangeAspect="1"/>
          </p:cNvPicPr>
          <p:nvPr/>
        </p:nvPicPr>
        <p:blipFill>
          <a:blip r:embed="rId1"/>
          <a:stretch>
            <a:fillRect/>
          </a:stretch>
        </p:blipFill>
        <p:spPr>
          <a:xfrm>
            <a:off x="6378555" y="1556792"/>
            <a:ext cx="5197290" cy="2042337"/>
          </a:xfrm>
          <a:prstGeom prst="rect">
            <a:avLst/>
          </a:prstGeom>
        </p:spPr>
      </p:pic>
      <p:pic>
        <p:nvPicPr>
          <p:cNvPr id="5" name="图片 4"/>
          <p:cNvPicPr>
            <a:picLocks noChangeAspect="1"/>
          </p:cNvPicPr>
          <p:nvPr/>
        </p:nvPicPr>
        <p:blipFill>
          <a:blip r:embed="rId2"/>
          <a:stretch>
            <a:fillRect/>
          </a:stretch>
        </p:blipFill>
        <p:spPr>
          <a:xfrm>
            <a:off x="6378555" y="3599129"/>
            <a:ext cx="3071126" cy="2453853"/>
          </a:xfrm>
          <a:prstGeom prst="rect">
            <a:avLst/>
          </a:prstGeom>
        </p:spPr>
      </p:pic>
      <p:sp>
        <p:nvSpPr>
          <p:cNvPr id="7"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1124744"/>
            <a:ext cx="5760640" cy="2536400"/>
          </a:xfrm>
          <a:prstGeom prst="rect">
            <a:avLst/>
          </a:prstGeom>
          <a:noFill/>
        </p:spPr>
        <p:txBody>
          <a:bodyPr wrap="square">
            <a:spAutoFit/>
          </a:bodyPr>
          <a:lstStyle/>
          <a:p>
            <a:pPr>
              <a:lnSpc>
                <a:spcPct val="150000"/>
              </a:lnSpc>
              <a:buFont typeface="Arial" panose="020B0604020202020204" pitchFamily="34" charset="0"/>
              <a:buNone/>
              <a:defRPr/>
            </a:pPr>
            <a:r>
              <a:rPr lang="zh-CN" altLang="en-US" dirty="0">
                <a:latin typeface="+mn-ea"/>
                <a:ea typeface="+mn-ea"/>
              </a:rPr>
              <a:t>（五）示例 </a:t>
            </a:r>
            <a:endParaRPr lang="en-US" altLang="zh-CN" dirty="0">
              <a:latin typeface="+mn-ea"/>
              <a:ea typeface="+mn-ea"/>
            </a:endParaRPr>
          </a:p>
          <a:p>
            <a:pPr>
              <a:lnSpc>
                <a:spcPct val="150000"/>
              </a:lnSpc>
              <a:buFont typeface="Arial" panose="020B0604020202020204" pitchFamily="34" charset="0"/>
              <a:buNone/>
              <a:defRPr/>
            </a:pPr>
            <a:r>
              <a:rPr lang="en-US" altLang="zh-CN" dirty="0">
                <a:latin typeface="+mn-ea"/>
                <a:ea typeface="+mn-ea"/>
              </a:rPr>
              <a:t>【</a:t>
            </a:r>
            <a:r>
              <a:rPr lang="zh-CN" altLang="en-US" dirty="0">
                <a:latin typeface="+mn-ea"/>
                <a:ea typeface="+mn-ea"/>
              </a:rPr>
              <a:t>例 </a:t>
            </a:r>
            <a:r>
              <a:rPr lang="en-US" altLang="zh-CN" dirty="0">
                <a:latin typeface="+mn-ea"/>
                <a:ea typeface="+mn-ea"/>
              </a:rPr>
              <a:t>3-1】</a:t>
            </a:r>
            <a:r>
              <a:rPr lang="zh-CN" altLang="en-US" dirty="0">
                <a:latin typeface="+mn-ea"/>
                <a:ea typeface="+mn-ea"/>
              </a:rPr>
              <a:t>某基础工程，施工过程为：挖槽 </a:t>
            </a:r>
            <a:r>
              <a:rPr lang="en-US" altLang="zh-CN" dirty="0">
                <a:latin typeface="+mn-ea"/>
                <a:ea typeface="+mn-ea"/>
              </a:rPr>
              <a:t>12d</a:t>
            </a:r>
            <a:r>
              <a:rPr lang="zh-CN" altLang="en-US" dirty="0">
                <a:latin typeface="+mn-ea"/>
                <a:ea typeface="+mn-ea"/>
              </a:rPr>
              <a:t>，垫层 </a:t>
            </a:r>
            <a:r>
              <a:rPr lang="en-US" altLang="zh-CN" dirty="0">
                <a:latin typeface="+mn-ea"/>
                <a:ea typeface="+mn-ea"/>
              </a:rPr>
              <a:t>3d</a:t>
            </a:r>
            <a:r>
              <a:rPr lang="zh-CN" altLang="en-US" dirty="0">
                <a:latin typeface="+mn-ea"/>
                <a:ea typeface="+mn-ea"/>
              </a:rPr>
              <a:t>，砌墙基 </a:t>
            </a:r>
            <a:r>
              <a:rPr lang="en-US" altLang="zh-CN" dirty="0">
                <a:latin typeface="+mn-ea"/>
                <a:ea typeface="+mn-ea"/>
              </a:rPr>
              <a:t>9d</a:t>
            </a:r>
            <a:r>
              <a:rPr lang="zh-CN" altLang="en-US" dirty="0">
                <a:latin typeface="+mn-ea"/>
                <a:ea typeface="+mn-ea"/>
              </a:rPr>
              <a:t>，回填 </a:t>
            </a:r>
            <a:r>
              <a:rPr lang="en-US" altLang="zh-CN" dirty="0">
                <a:latin typeface="+mn-ea"/>
                <a:ea typeface="+mn-ea"/>
              </a:rPr>
              <a:t>6d</a:t>
            </a:r>
            <a:r>
              <a:rPr lang="zh-CN" altLang="en-US" dirty="0">
                <a:latin typeface="+mn-ea"/>
                <a:ea typeface="+mn-ea"/>
              </a:rPr>
              <a:t>；采 用分三段流水施工方法，试绘制双代号网络图。 </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解：绘制的双代号网络图如图 </a:t>
            </a:r>
            <a:r>
              <a:rPr lang="en-US" altLang="zh-CN" dirty="0">
                <a:latin typeface="+mn-ea"/>
                <a:ea typeface="+mn-ea"/>
              </a:rPr>
              <a:t>3-16 </a:t>
            </a:r>
            <a:r>
              <a:rPr lang="zh-CN" altLang="en-US" dirty="0">
                <a:latin typeface="+mn-ea"/>
                <a:ea typeface="+mn-ea"/>
              </a:rPr>
              <a:t>所示，工序之间的逻辑关系，一般可使用虚工 序来表示节点间的关系。 </a:t>
            </a:r>
            <a:endParaRPr lang="zh-CN" altLang="en-US" sz="1600" dirty="0">
              <a:latin typeface="+mn-ea"/>
              <a:ea typeface="+mn-ea"/>
            </a:endParaRPr>
          </a:p>
        </p:txBody>
      </p:sp>
      <p:pic>
        <p:nvPicPr>
          <p:cNvPr id="3" name="图片 2"/>
          <p:cNvPicPr>
            <a:picLocks noChangeAspect="1"/>
          </p:cNvPicPr>
          <p:nvPr/>
        </p:nvPicPr>
        <p:blipFill>
          <a:blip r:embed="rId1"/>
          <a:stretch>
            <a:fillRect/>
          </a:stretch>
        </p:blipFill>
        <p:spPr>
          <a:xfrm>
            <a:off x="1489869" y="3910441"/>
            <a:ext cx="6340389" cy="2270957"/>
          </a:xfrm>
          <a:prstGeom prst="rect">
            <a:avLst/>
          </a:prstGeom>
        </p:spPr>
      </p:pic>
      <p:sp>
        <p:nvSpPr>
          <p:cNvPr id="7"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1124744"/>
            <a:ext cx="5760640" cy="2357184"/>
          </a:xfrm>
          <a:prstGeom prst="rect">
            <a:avLst/>
          </a:prstGeom>
          <a:noFill/>
        </p:spPr>
        <p:txBody>
          <a:bodyPr wrap="square">
            <a:spAutoFit/>
          </a:bodyPr>
          <a:lstStyle/>
          <a:p>
            <a:pPr>
              <a:lnSpc>
                <a:spcPct val="150000"/>
              </a:lnSpc>
              <a:buFont typeface="Arial" panose="020B0604020202020204" pitchFamily="34" charset="0"/>
              <a:buNone/>
              <a:defRPr/>
            </a:pPr>
            <a:r>
              <a:rPr lang="zh-CN" altLang="en-US" dirty="0">
                <a:latin typeface="+mn-ea"/>
                <a:ea typeface="+mn-ea"/>
              </a:rPr>
              <a:t>（六）网络图的编制步骤</a:t>
            </a:r>
            <a:endParaRPr lang="zh-CN" altLang="en-US" dirty="0">
              <a:latin typeface="+mn-ea"/>
              <a:ea typeface="+mn-ea"/>
            </a:endParaRPr>
          </a:p>
          <a:p>
            <a:pPr>
              <a:lnSpc>
                <a:spcPct val="150000"/>
              </a:lnSpc>
              <a:defRPr/>
            </a:pPr>
            <a:r>
              <a:rPr lang="en-US" altLang="zh-CN" dirty="0">
                <a:latin typeface="+mn-ea"/>
                <a:ea typeface="+mn-ea"/>
              </a:rPr>
              <a:t>1.  </a:t>
            </a:r>
            <a:r>
              <a:rPr lang="zh-CN" altLang="en-US" sz="1600" dirty="0">
                <a:latin typeface="+mn-ea"/>
                <a:ea typeface="+mn-ea"/>
              </a:rPr>
              <a:t>编制工作一览表</a:t>
            </a:r>
            <a:endParaRPr lang="en-US" altLang="zh-CN" sz="1600" dirty="0">
              <a:latin typeface="+mn-ea"/>
              <a:ea typeface="+mn-ea"/>
            </a:endParaRPr>
          </a:p>
          <a:p>
            <a:pPr>
              <a:lnSpc>
                <a:spcPct val="150000"/>
              </a:lnSpc>
              <a:defRPr/>
            </a:pPr>
            <a:r>
              <a:rPr lang="en-US" altLang="zh-CN" sz="1600" dirty="0">
                <a:latin typeface="+mn-ea"/>
                <a:ea typeface="+mn-ea"/>
              </a:rPr>
              <a:t>2.   </a:t>
            </a:r>
            <a:r>
              <a:rPr lang="zh-CN" altLang="en-US" sz="1600" dirty="0">
                <a:latin typeface="+mn-ea"/>
                <a:ea typeface="+mn-ea"/>
              </a:rPr>
              <a:t>绘制网络图</a:t>
            </a:r>
            <a:endParaRPr lang="zh-CN" altLang="en-US" sz="1600" dirty="0">
              <a:latin typeface="+mn-ea"/>
              <a:ea typeface="+mn-ea"/>
            </a:endParaRPr>
          </a:p>
          <a:p>
            <a:pPr>
              <a:lnSpc>
                <a:spcPct val="150000"/>
              </a:lnSpc>
              <a:defRPr/>
            </a:pPr>
            <a:r>
              <a:rPr lang="en-US" altLang="zh-CN" sz="1600" dirty="0">
                <a:latin typeface="+mn-ea"/>
                <a:ea typeface="+mn-ea"/>
              </a:rPr>
              <a:t>【</a:t>
            </a:r>
            <a:r>
              <a:rPr lang="zh-CN" altLang="en-US" sz="1600" dirty="0">
                <a:latin typeface="+mn-ea"/>
                <a:ea typeface="+mn-ea"/>
              </a:rPr>
              <a:t>例 </a:t>
            </a:r>
            <a:r>
              <a:rPr lang="en-US" altLang="zh-CN" sz="1600" dirty="0">
                <a:latin typeface="+mn-ea"/>
                <a:ea typeface="+mn-ea"/>
              </a:rPr>
              <a:t>3-2】</a:t>
            </a:r>
            <a:r>
              <a:rPr lang="zh-CN" altLang="en-US" sz="1600" dirty="0">
                <a:latin typeface="+mn-ea"/>
                <a:ea typeface="+mn-ea"/>
              </a:rPr>
              <a:t>根据各工作的逻辑关系（表 </a:t>
            </a:r>
            <a:r>
              <a:rPr lang="en-US" altLang="zh-CN" sz="1600" dirty="0">
                <a:latin typeface="+mn-ea"/>
                <a:ea typeface="+mn-ea"/>
              </a:rPr>
              <a:t>3-2</a:t>
            </a:r>
            <a:r>
              <a:rPr lang="zh-CN" altLang="en-US" sz="1600" dirty="0">
                <a:latin typeface="+mn-ea"/>
                <a:ea typeface="+mn-ea"/>
              </a:rPr>
              <a:t>），绘制双代号网络图。</a:t>
            </a:r>
            <a:endParaRPr lang="zh-CN" altLang="en-US" sz="1600" dirty="0">
              <a:latin typeface="+mn-ea"/>
              <a:ea typeface="+mn-ea"/>
            </a:endParaRPr>
          </a:p>
          <a:p>
            <a:pPr marL="342900" indent="-342900">
              <a:lnSpc>
                <a:spcPct val="150000"/>
              </a:lnSpc>
              <a:buFont typeface="Arial" panose="020B0604020202020204" pitchFamily="34" charset="0"/>
              <a:buAutoNum type="arabicPeriod"/>
              <a:defRPr/>
            </a:pPr>
            <a:endParaRPr lang="zh-CN" altLang="en-US" sz="1600" dirty="0">
              <a:latin typeface="+mn-ea"/>
              <a:ea typeface="+mn-ea"/>
            </a:endParaRPr>
          </a:p>
        </p:txBody>
      </p:sp>
      <p:pic>
        <p:nvPicPr>
          <p:cNvPr id="2" name="图片 1"/>
          <p:cNvPicPr>
            <a:picLocks noChangeAspect="1"/>
          </p:cNvPicPr>
          <p:nvPr/>
        </p:nvPicPr>
        <p:blipFill>
          <a:blip r:embed="rId1"/>
          <a:stretch>
            <a:fillRect/>
          </a:stretch>
        </p:blipFill>
        <p:spPr>
          <a:xfrm>
            <a:off x="556418" y="3212976"/>
            <a:ext cx="6866215" cy="2796782"/>
          </a:xfrm>
          <a:prstGeom prst="rect">
            <a:avLst/>
          </a:prstGeom>
        </p:spPr>
      </p:pic>
      <p:sp>
        <p:nvSpPr>
          <p:cNvPr id="4" name="矩形 3"/>
          <p:cNvSpPr/>
          <p:nvPr/>
        </p:nvSpPr>
        <p:spPr>
          <a:xfrm>
            <a:off x="7952268" y="2368503"/>
            <a:ext cx="3627916" cy="338554"/>
          </a:xfrm>
          <a:prstGeom prst="rect">
            <a:avLst/>
          </a:prstGeom>
        </p:spPr>
        <p:txBody>
          <a:bodyPr wrap="none">
            <a:spAutoFit/>
          </a:bodyPr>
          <a:lstStyle/>
          <a:p>
            <a:r>
              <a:rPr lang="zh-CN" altLang="en-US" sz="1600" dirty="0">
                <a:latin typeface="+mn-ea"/>
                <a:ea typeface="+mn-ea"/>
              </a:rPr>
              <a:t>绘制的双代号网络图如图 3-17 所示。</a:t>
            </a:r>
            <a:endParaRPr lang="zh-CN" altLang="en-US" sz="1600" dirty="0">
              <a:latin typeface="+mn-ea"/>
              <a:ea typeface="+mn-ea"/>
            </a:endParaRPr>
          </a:p>
        </p:txBody>
      </p:sp>
      <p:pic>
        <p:nvPicPr>
          <p:cNvPr id="5" name="图片 4"/>
          <p:cNvPicPr>
            <a:picLocks noChangeAspect="1"/>
          </p:cNvPicPr>
          <p:nvPr/>
        </p:nvPicPr>
        <p:blipFill>
          <a:blip r:embed="rId2"/>
          <a:stretch>
            <a:fillRect/>
          </a:stretch>
        </p:blipFill>
        <p:spPr>
          <a:xfrm>
            <a:off x="7970589" y="3397682"/>
            <a:ext cx="3307367" cy="2179509"/>
          </a:xfrm>
          <a:prstGeom prst="rect">
            <a:avLst/>
          </a:prstGeom>
        </p:spPr>
      </p:pic>
      <p:sp>
        <p:nvSpPr>
          <p:cNvPr id="8"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162277" y="1003072"/>
            <a:ext cx="6769049" cy="5773504"/>
          </a:xfrm>
          <a:prstGeom prst="rect">
            <a:avLst/>
          </a:prstGeom>
          <a:noFill/>
        </p:spPr>
        <p:txBody>
          <a:bodyPr wrap="square">
            <a:spAutoFit/>
          </a:bodyPr>
          <a:lstStyle/>
          <a:p>
            <a:pPr>
              <a:lnSpc>
                <a:spcPct val="150000"/>
              </a:lnSpc>
              <a:buFont typeface="Arial" panose="020B0604020202020204" pitchFamily="34" charset="0"/>
              <a:buNone/>
              <a:defRPr/>
            </a:pPr>
            <a:r>
              <a:rPr lang="zh-CN" altLang="en-US" sz="2400" dirty="0">
                <a:latin typeface="+mn-ea"/>
                <a:ea typeface="+mn-ea"/>
              </a:rPr>
              <a:t>二、双代号网络计划时间参数的计算</a:t>
            </a:r>
            <a:endParaRPr lang="zh-CN" altLang="en-US" sz="2400" dirty="0">
              <a:latin typeface="+mn-ea"/>
              <a:ea typeface="+mn-ea"/>
            </a:endParaRPr>
          </a:p>
          <a:p>
            <a:pPr>
              <a:lnSpc>
                <a:spcPct val="150000"/>
              </a:lnSpc>
              <a:buFont typeface="Arial" panose="020B0604020202020204" pitchFamily="34" charset="0"/>
              <a:buNone/>
              <a:defRPr/>
            </a:pP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（一）概述</a:t>
            </a:r>
            <a:endParaRPr lang="en-US" altLang="zh-CN" sz="1600" dirty="0">
              <a:latin typeface="+mn-ea"/>
              <a:ea typeface="+mn-ea"/>
            </a:endParaRPr>
          </a:p>
          <a:p>
            <a:pPr>
              <a:lnSpc>
                <a:spcPct val="150000"/>
              </a:lnSpc>
              <a:buFont typeface="Arial" panose="020B0604020202020204" pitchFamily="34" charset="0"/>
              <a:buNone/>
              <a:defRPr/>
            </a:pPr>
            <a:r>
              <a:rPr lang="en-US" altLang="zh-CN" sz="1600" dirty="0">
                <a:latin typeface="+mn-ea"/>
                <a:ea typeface="+mn-ea"/>
              </a:rPr>
              <a:t>1. </a:t>
            </a:r>
            <a:r>
              <a:rPr lang="zh-CN" altLang="en-US" sz="1600" dirty="0">
                <a:latin typeface="+mn-ea"/>
                <a:ea typeface="+mn-ea"/>
              </a:rPr>
              <a:t>计算目的</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求出工期；找出关键线路；计算出时差。</a:t>
            </a:r>
            <a:endParaRPr lang="zh-CN" altLang="en-US" sz="1600" dirty="0">
              <a:latin typeface="+mn-ea"/>
              <a:ea typeface="+mn-ea"/>
            </a:endParaRPr>
          </a:p>
          <a:p>
            <a:pPr>
              <a:lnSpc>
                <a:spcPct val="150000"/>
              </a:lnSpc>
              <a:buFont typeface="Arial" panose="020B0604020202020204" pitchFamily="34" charset="0"/>
              <a:buNone/>
              <a:defRPr/>
            </a:pPr>
            <a:r>
              <a:rPr lang="en-US" altLang="zh-CN" sz="1600" dirty="0">
                <a:latin typeface="+mn-ea"/>
                <a:ea typeface="+mn-ea"/>
              </a:rPr>
              <a:t>2. </a:t>
            </a:r>
            <a:r>
              <a:rPr lang="zh-CN" altLang="en-US" sz="1600" dirty="0">
                <a:latin typeface="+mn-ea"/>
                <a:ea typeface="+mn-ea"/>
              </a:rPr>
              <a:t>计算条件</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线路上每个工序的延续时间都是确定的（肯定型）。</a:t>
            </a:r>
            <a:endParaRPr lang="zh-CN" altLang="en-US" sz="1600" dirty="0">
              <a:latin typeface="+mn-ea"/>
              <a:ea typeface="+mn-ea"/>
            </a:endParaRPr>
          </a:p>
          <a:p>
            <a:pPr>
              <a:lnSpc>
                <a:spcPct val="150000"/>
              </a:lnSpc>
              <a:buFont typeface="Arial" panose="020B0604020202020204" pitchFamily="34" charset="0"/>
              <a:buNone/>
              <a:defRPr/>
            </a:pPr>
            <a:r>
              <a:rPr lang="en-US" altLang="zh-CN" sz="1600" dirty="0">
                <a:latin typeface="+mn-ea"/>
                <a:ea typeface="+mn-ea"/>
              </a:rPr>
              <a:t>3. </a:t>
            </a:r>
            <a:r>
              <a:rPr lang="zh-CN" altLang="en-US" sz="1600" dirty="0">
                <a:latin typeface="+mn-ea"/>
                <a:ea typeface="+mn-ea"/>
              </a:rPr>
              <a:t>计算内容</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每项工序（工作）的开始及结束时间（最早、最迟）；每项工序（工作）的时差（总时 差、自由时差）。</a:t>
            </a:r>
            <a:endParaRPr lang="zh-CN" altLang="en-US" sz="1600" dirty="0">
              <a:latin typeface="+mn-ea"/>
              <a:ea typeface="+mn-ea"/>
            </a:endParaRPr>
          </a:p>
          <a:p>
            <a:pPr>
              <a:lnSpc>
                <a:spcPct val="150000"/>
              </a:lnSpc>
              <a:buFont typeface="Arial" panose="020B0604020202020204" pitchFamily="34" charset="0"/>
              <a:buNone/>
              <a:defRPr/>
            </a:pPr>
            <a:r>
              <a:rPr lang="en-US" altLang="zh-CN" sz="1600" dirty="0">
                <a:latin typeface="+mn-ea"/>
                <a:ea typeface="+mn-ea"/>
              </a:rPr>
              <a:t>4. </a:t>
            </a:r>
            <a:r>
              <a:rPr lang="zh-CN" altLang="en-US" sz="1600" dirty="0">
                <a:latin typeface="+mn-ea"/>
                <a:ea typeface="+mn-ea"/>
              </a:rPr>
              <a:t>计算方法</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时间参数的计算方法通常有工作计算法、节点计算法、图上计算法和表上计算法四种。</a:t>
            </a:r>
            <a:endParaRPr lang="zh-CN" altLang="en-US" sz="1600" dirty="0">
              <a:latin typeface="+mn-ea"/>
              <a:ea typeface="+mn-ea"/>
            </a:endParaRPr>
          </a:p>
          <a:p>
            <a:pPr>
              <a:lnSpc>
                <a:spcPct val="150000"/>
              </a:lnSpc>
              <a:buFont typeface="Arial" panose="020B0604020202020204" pitchFamily="34" charset="0"/>
              <a:buNone/>
              <a:defRPr/>
            </a:pPr>
            <a:r>
              <a:rPr lang="en-US" altLang="zh-CN" sz="1600" dirty="0">
                <a:latin typeface="+mn-ea"/>
                <a:ea typeface="+mn-ea"/>
              </a:rPr>
              <a:t>5. </a:t>
            </a:r>
            <a:r>
              <a:rPr lang="zh-CN" altLang="en-US" sz="1600" dirty="0">
                <a:latin typeface="+mn-ea"/>
                <a:ea typeface="+mn-ea"/>
              </a:rPr>
              <a:t>计算手段</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手算、电算。</a:t>
            </a:r>
            <a:endParaRPr lang="zh-CN" altLang="en-US" sz="1600" dirty="0">
              <a:latin typeface="+mn-ea"/>
              <a:ea typeface="+mn-ea"/>
            </a:endParaRPr>
          </a:p>
        </p:txBody>
      </p:sp>
      <p:pic>
        <p:nvPicPr>
          <p:cNvPr id="3074" name="Picture 2"/>
          <p:cNvPicPr>
            <a:picLocks noChangeAspect="1" noChangeArrowheads="1"/>
          </p:cNvPicPr>
          <p:nvPr/>
        </p:nvPicPr>
        <p:blipFill>
          <a:blip r:embed="rId1" cstate="print"/>
          <a:srcRect/>
          <a:stretch>
            <a:fillRect/>
          </a:stretch>
        </p:blipFill>
        <p:spPr bwMode="auto">
          <a:xfrm>
            <a:off x="697782" y="1628800"/>
            <a:ext cx="4180834" cy="3505200"/>
          </a:xfrm>
          <a:prstGeom prst="rect">
            <a:avLst/>
          </a:prstGeom>
          <a:noFill/>
          <a:ln w="9525">
            <a:noFill/>
            <a:miter lim="800000"/>
            <a:headEnd/>
            <a:tailEnd/>
          </a:ln>
        </p:spPr>
      </p:pic>
      <p:sp>
        <p:nvSpPr>
          <p:cNvPr id="8"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97781" y="1124744"/>
            <a:ext cx="6769049" cy="4480842"/>
          </a:xfrm>
          <a:prstGeom prst="rect">
            <a:avLst/>
          </a:prstGeom>
          <a:noFill/>
        </p:spPr>
        <p:txBody>
          <a:bodyPr wrap="square">
            <a:spAutoFit/>
          </a:bodyPr>
          <a:lstStyle/>
          <a:p>
            <a:pPr>
              <a:lnSpc>
                <a:spcPct val="150000"/>
              </a:lnSpc>
              <a:buFont typeface="Arial" panose="020B0604020202020204" pitchFamily="34" charset="0"/>
              <a:buNone/>
              <a:defRPr/>
            </a:pPr>
            <a:r>
              <a:rPr lang="zh-CN" altLang="en-US" sz="1600" dirty="0">
                <a:latin typeface="+mn-ea"/>
                <a:ea typeface="+mn-ea"/>
              </a:rPr>
              <a:t>（二）工作计算法</a:t>
            </a:r>
            <a:endParaRPr lang="en-US" altLang="zh-CN" sz="1600" dirty="0">
              <a:latin typeface="+mn-ea"/>
              <a:ea typeface="+mn-ea"/>
            </a:endParaRPr>
          </a:p>
          <a:p>
            <a:pPr>
              <a:lnSpc>
                <a:spcPct val="150000"/>
              </a:lnSpc>
              <a:buFont typeface="Arial" panose="020B0604020202020204" pitchFamily="34" charset="0"/>
              <a:buNone/>
              <a:defRPr/>
            </a:pPr>
            <a:r>
              <a:rPr lang="en-US" altLang="zh-CN" sz="1600" dirty="0">
                <a:latin typeface="+mn-ea"/>
                <a:ea typeface="+mn-ea"/>
              </a:rPr>
              <a:t>1.“</a:t>
            </a:r>
            <a:r>
              <a:rPr lang="zh-CN" altLang="en-US" sz="1600" dirty="0">
                <a:latin typeface="+mn-ea"/>
                <a:ea typeface="+mn-ea"/>
              </a:rPr>
              <a:t>最早时间”的计算</a:t>
            </a: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最早时间的计算方法如图 </a:t>
            </a:r>
            <a:r>
              <a:rPr lang="en-US" altLang="zh-CN" sz="1600" dirty="0">
                <a:latin typeface="+mn-ea"/>
                <a:ea typeface="+mn-ea"/>
              </a:rPr>
              <a:t>3-19 </a:t>
            </a:r>
            <a:r>
              <a:rPr lang="zh-CN" altLang="en-US" sz="1600" dirty="0">
                <a:latin typeface="+mn-ea"/>
                <a:ea typeface="+mn-ea"/>
              </a:rPr>
              <a:t>所示。</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 </a:t>
            </a:r>
            <a:endParaRPr lang="en-US" altLang="zh-CN" sz="1600" dirty="0">
              <a:latin typeface="+mn-ea"/>
              <a:ea typeface="+mn-ea"/>
            </a:endParaRPr>
          </a:p>
          <a:p>
            <a:pPr>
              <a:lnSpc>
                <a:spcPct val="150000"/>
              </a:lnSpc>
              <a:buFont typeface="Arial" panose="020B0604020202020204" pitchFamily="34" charset="0"/>
              <a:buNone/>
              <a:defRPr/>
            </a:pPr>
            <a:r>
              <a:rPr lang="en-US" altLang="zh-CN" sz="1600" dirty="0">
                <a:latin typeface="+mn-ea"/>
                <a:ea typeface="+mn-ea"/>
              </a:rPr>
              <a:t>2.“</a:t>
            </a:r>
            <a:r>
              <a:rPr lang="zh-CN" altLang="en-US" sz="1600" dirty="0">
                <a:latin typeface="+mn-ea"/>
                <a:ea typeface="+mn-ea"/>
              </a:rPr>
              <a:t>最迟时间”的计算 </a:t>
            </a:r>
            <a:endParaRPr lang="en-US" altLang="zh-CN" sz="1600" dirty="0">
              <a:latin typeface="+mn-ea"/>
              <a:ea typeface="+mn-ea"/>
            </a:endParaRPr>
          </a:p>
          <a:p>
            <a:pPr>
              <a:lnSpc>
                <a:spcPct val="150000"/>
              </a:lnSpc>
              <a:buFont typeface="Arial" panose="020B0604020202020204" pitchFamily="34" charset="0"/>
              <a:buNone/>
              <a:defRPr/>
            </a:pPr>
            <a:r>
              <a:rPr lang="en-US" altLang="zh-CN" sz="1600" dirty="0">
                <a:latin typeface="+mn-ea"/>
                <a:ea typeface="+mn-ea"/>
              </a:rPr>
              <a:t>3. </a:t>
            </a:r>
            <a:r>
              <a:rPr lang="zh-CN" altLang="en-US" sz="1600" dirty="0">
                <a:latin typeface="+mn-ea"/>
                <a:ea typeface="+mn-ea"/>
              </a:rPr>
              <a:t>时差的计算 </a:t>
            </a:r>
            <a:endParaRPr lang="en-US" altLang="zh-CN" sz="1600" dirty="0">
              <a:latin typeface="+mn-ea"/>
              <a:ea typeface="+mn-ea"/>
            </a:endParaRPr>
          </a:p>
          <a:p>
            <a:pPr>
              <a:lnSpc>
                <a:spcPct val="150000"/>
              </a:lnSpc>
              <a:buFont typeface="Arial" panose="020B0604020202020204" pitchFamily="34" charset="0"/>
              <a:buNone/>
              <a:defRPr/>
            </a:pPr>
            <a:endParaRPr lang="en-US" altLang="zh-CN" sz="1600" dirty="0">
              <a:latin typeface="+mn-ea"/>
              <a:ea typeface="+mn-ea"/>
            </a:endParaRPr>
          </a:p>
          <a:p>
            <a:pPr>
              <a:lnSpc>
                <a:spcPct val="150000"/>
              </a:lnSpc>
              <a:buFont typeface="Arial" panose="020B0604020202020204" pitchFamily="34" charset="0"/>
              <a:buNone/>
              <a:defRPr/>
            </a:pPr>
            <a:endParaRPr lang="en-US" altLang="zh-CN" sz="1600" dirty="0">
              <a:latin typeface="+mn-ea"/>
              <a:ea typeface="+mn-ea"/>
            </a:endParaRPr>
          </a:p>
          <a:p>
            <a:pPr>
              <a:lnSpc>
                <a:spcPct val="150000"/>
              </a:lnSpc>
              <a:buFont typeface="Arial" panose="020B0604020202020204" pitchFamily="34" charset="0"/>
              <a:buNone/>
              <a:defRPr/>
            </a:pPr>
            <a:endParaRPr lang="en-US" altLang="zh-CN" sz="1600" dirty="0">
              <a:latin typeface="+mn-ea"/>
              <a:ea typeface="+mn-ea"/>
            </a:endParaRPr>
          </a:p>
          <a:p>
            <a:pPr>
              <a:lnSpc>
                <a:spcPct val="150000"/>
              </a:lnSpc>
              <a:buFont typeface="Arial" panose="020B0604020202020204" pitchFamily="34" charset="0"/>
              <a:buNone/>
              <a:defRPr/>
            </a:pPr>
            <a:r>
              <a:rPr lang="en-US" altLang="zh-CN" sz="1600" dirty="0">
                <a:latin typeface="+mn-ea"/>
                <a:ea typeface="+mn-ea"/>
              </a:rPr>
              <a:t>4. </a:t>
            </a:r>
            <a:r>
              <a:rPr lang="zh-CN" altLang="en-US" sz="1600" dirty="0">
                <a:latin typeface="+mn-ea"/>
                <a:ea typeface="+mn-ea"/>
              </a:rPr>
              <a:t>工期</a:t>
            </a:r>
            <a:endParaRPr lang="zh-CN" altLang="en-US" sz="1600" dirty="0">
              <a:latin typeface="+mn-ea"/>
              <a:ea typeface="+mn-ea"/>
            </a:endParaRPr>
          </a:p>
          <a:p>
            <a:pPr>
              <a:lnSpc>
                <a:spcPct val="150000"/>
              </a:lnSpc>
              <a:buFont typeface="Arial" panose="020B0604020202020204" pitchFamily="34" charset="0"/>
              <a:buNone/>
              <a:defRPr/>
            </a:pPr>
            <a:endParaRPr lang="zh-CN" altLang="en-US" sz="1600" dirty="0">
              <a:latin typeface="+mn-ea"/>
              <a:ea typeface="+mn-ea"/>
            </a:endParaRPr>
          </a:p>
          <a:p>
            <a:pPr>
              <a:lnSpc>
                <a:spcPct val="150000"/>
              </a:lnSpc>
              <a:buFont typeface="Arial" panose="020B0604020202020204" pitchFamily="34" charset="0"/>
              <a:buNone/>
              <a:defRPr/>
            </a:pPr>
            <a:endParaRPr lang="zh-CN" altLang="en-US" sz="1600" dirty="0">
              <a:latin typeface="+mn-ea"/>
              <a:ea typeface="+mn-ea"/>
            </a:endParaRPr>
          </a:p>
        </p:txBody>
      </p:sp>
      <p:pic>
        <p:nvPicPr>
          <p:cNvPr id="2" name="图片 1"/>
          <p:cNvPicPr>
            <a:picLocks noChangeAspect="1"/>
          </p:cNvPicPr>
          <p:nvPr/>
        </p:nvPicPr>
        <p:blipFill>
          <a:blip r:embed="rId1"/>
          <a:stretch>
            <a:fillRect/>
          </a:stretch>
        </p:blipFill>
        <p:spPr>
          <a:xfrm>
            <a:off x="5944494" y="2108598"/>
            <a:ext cx="5204911" cy="2316681"/>
          </a:xfrm>
          <a:prstGeom prst="rect">
            <a:avLst/>
          </a:prstGeom>
        </p:spPr>
      </p:pic>
      <p:sp>
        <p:nvSpPr>
          <p:cNvPr id="8" name="Freeform 14"/>
          <p:cNvSpPr/>
          <p:nvPr/>
        </p:nvSpPr>
        <p:spPr bwMode="auto">
          <a:xfrm>
            <a:off x="1777901" y="3618829"/>
            <a:ext cx="663575" cy="1866900"/>
          </a:xfrm>
          <a:custGeom>
            <a:avLst/>
            <a:gdLst>
              <a:gd name="T0" fmla="*/ 0 w 820"/>
              <a:gd name="T1" fmla="*/ 1338047 h 3366"/>
              <a:gd name="T2" fmla="*/ 211211 w 820"/>
              <a:gd name="T3" fmla="*/ 1435613 h 3366"/>
              <a:gd name="T4" fmla="*/ 265430 w 820"/>
              <a:gd name="T5" fmla="*/ 1660170 h 3366"/>
              <a:gd name="T6" fmla="*/ 265430 w 820"/>
              <a:gd name="T7" fmla="*/ 2156518 h 3366"/>
              <a:gd name="T8" fmla="*/ 362539 w 820"/>
              <a:gd name="T9" fmla="*/ 2508065 h 3366"/>
              <a:gd name="T10" fmla="*/ 663575 w 820"/>
              <a:gd name="T11" fmla="*/ 2606405 h 3366"/>
              <a:gd name="T12" fmla="*/ 663575 w 820"/>
              <a:gd name="T13" fmla="*/ 2525874 h 3366"/>
              <a:gd name="T14" fmla="*/ 434561 w 820"/>
              <a:gd name="T15" fmla="*/ 2439149 h 3366"/>
              <a:gd name="T16" fmla="*/ 373868 w 820"/>
              <a:gd name="T17" fmla="*/ 2202978 h 3366"/>
              <a:gd name="T18" fmla="*/ 373868 w 820"/>
              <a:gd name="T19" fmla="*/ 1637715 h 3366"/>
              <a:gd name="T20" fmla="*/ 296181 w 820"/>
              <a:gd name="T21" fmla="*/ 1395348 h 3366"/>
              <a:gd name="T22" fmla="*/ 108438 w 820"/>
              <a:gd name="T23" fmla="*/ 1314817 h 3366"/>
              <a:gd name="T24" fmla="*/ 108438 w 820"/>
              <a:gd name="T25" fmla="*/ 1291588 h 3366"/>
              <a:gd name="T26" fmla="*/ 289707 w 820"/>
              <a:gd name="T27" fmla="*/ 1221898 h 3366"/>
              <a:gd name="T28" fmla="*/ 373868 w 820"/>
              <a:gd name="T29" fmla="*/ 968691 h 3366"/>
              <a:gd name="T30" fmla="*/ 373868 w 820"/>
              <a:gd name="T31" fmla="*/ 403428 h 3366"/>
              <a:gd name="T32" fmla="*/ 434561 w 820"/>
              <a:gd name="T33" fmla="*/ 161061 h 3366"/>
              <a:gd name="T34" fmla="*/ 663575 w 820"/>
              <a:gd name="T35" fmla="*/ 80531 h 3366"/>
              <a:gd name="T36" fmla="*/ 663575 w 820"/>
              <a:gd name="T37" fmla="*/ 0 h 3366"/>
              <a:gd name="T38" fmla="*/ 362539 w 820"/>
              <a:gd name="T39" fmla="*/ 97566 h 3366"/>
              <a:gd name="T40" fmla="*/ 265430 w 820"/>
              <a:gd name="T41" fmla="*/ 449888 h 3366"/>
              <a:gd name="T42" fmla="*/ 265430 w 820"/>
              <a:gd name="T43" fmla="*/ 945461 h 3366"/>
              <a:gd name="T44" fmla="*/ 205546 w 820"/>
              <a:gd name="T45" fmla="*/ 1176212 h 3366"/>
              <a:gd name="T46" fmla="*/ 0 w 820"/>
              <a:gd name="T47" fmla="*/ 1268358 h 3366"/>
              <a:gd name="T48" fmla="*/ 0 w 820"/>
              <a:gd name="T49" fmla="*/ 1338047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ln>
        </p:spPr>
        <p:txBody>
          <a:bodyPr/>
          <a:lstStyle/>
          <a:p>
            <a:endParaRPr lang="zh-CN" altLang="en-US"/>
          </a:p>
        </p:txBody>
      </p:sp>
      <p:grpSp>
        <p:nvGrpSpPr>
          <p:cNvPr id="10" name="组合 9"/>
          <p:cNvGrpSpPr/>
          <p:nvPr/>
        </p:nvGrpSpPr>
        <p:grpSpPr bwMode="auto">
          <a:xfrm>
            <a:off x="2898676" y="3650579"/>
            <a:ext cx="1930400" cy="530225"/>
            <a:chOff x="3670399" y="2812788"/>
            <a:chExt cx="1931287" cy="529513"/>
          </a:xfrm>
        </p:grpSpPr>
        <p:sp>
          <p:nvSpPr>
            <p:cNvPr id="11" name="Freeform 9"/>
            <p:cNvSpPr/>
            <p:nvPr/>
          </p:nvSpPr>
          <p:spPr bwMode="auto">
            <a:xfrm>
              <a:off x="3670399" y="2817261"/>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12" name="TextBox 14"/>
            <p:cNvSpPr txBox="1"/>
            <p:nvPr/>
          </p:nvSpPr>
          <p:spPr>
            <a:xfrm>
              <a:off x="3767280" y="2812788"/>
              <a:ext cx="1211144" cy="399573"/>
            </a:xfrm>
            <a:prstGeom prst="rect">
              <a:avLst/>
            </a:prstGeom>
            <a:noFill/>
          </p:spPr>
          <p:txBody>
            <a:bodyPr wrap="none">
              <a:spAutoFit/>
            </a:bodyPr>
            <a:lstStyle/>
            <a:p>
              <a:pPr>
                <a:buFont typeface="Arial" panose="020B0604020202020204" pitchFamily="34" charset="0"/>
                <a:buNone/>
                <a:defRPr/>
              </a:pPr>
              <a:r>
                <a:rPr lang="zh-CN" altLang="en-US" sz="2000" dirty="0">
                  <a:solidFill>
                    <a:schemeClr val="accent2"/>
                  </a:solidFill>
                  <a:latin typeface="+mn-ea"/>
                  <a:ea typeface="+mn-ea"/>
                </a:rPr>
                <a:t>计算工期</a:t>
              </a:r>
              <a:endParaRPr lang="zh-CN" altLang="en-US" sz="2000" dirty="0">
                <a:solidFill>
                  <a:schemeClr val="accent2"/>
                </a:solidFill>
                <a:latin typeface="+mn-ea"/>
                <a:ea typeface="+mn-ea"/>
              </a:endParaRPr>
            </a:p>
          </p:txBody>
        </p:sp>
      </p:grpSp>
      <p:grpSp>
        <p:nvGrpSpPr>
          <p:cNvPr id="13" name="组合 12"/>
          <p:cNvGrpSpPr/>
          <p:nvPr/>
        </p:nvGrpSpPr>
        <p:grpSpPr bwMode="auto">
          <a:xfrm>
            <a:off x="2890738" y="4350667"/>
            <a:ext cx="1931988" cy="525462"/>
            <a:chOff x="3670399" y="3499961"/>
            <a:chExt cx="1931287" cy="525040"/>
          </a:xfrm>
        </p:grpSpPr>
        <p:sp>
          <p:nvSpPr>
            <p:cNvPr id="14" name="Freeform 10"/>
            <p:cNvSpPr/>
            <p:nvPr/>
          </p:nvSpPr>
          <p:spPr bwMode="auto">
            <a:xfrm>
              <a:off x="3670399" y="3499961"/>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15" name="TextBox 20"/>
            <p:cNvSpPr txBox="1"/>
            <p:nvPr/>
          </p:nvSpPr>
          <p:spPr>
            <a:xfrm>
              <a:off x="3797353" y="3574513"/>
              <a:ext cx="1210149" cy="399789"/>
            </a:xfrm>
            <a:prstGeom prst="rect">
              <a:avLst/>
            </a:prstGeom>
            <a:noFill/>
          </p:spPr>
          <p:txBody>
            <a:bodyPr wrap="none">
              <a:spAutoFit/>
            </a:bodyPr>
            <a:lstStyle/>
            <a:p>
              <a:pPr>
                <a:buFont typeface="Arial" panose="020B0604020202020204" pitchFamily="34" charset="0"/>
                <a:buNone/>
                <a:defRPr/>
              </a:pPr>
              <a:r>
                <a:rPr lang="zh-CN" altLang="en-US" sz="2000" dirty="0">
                  <a:solidFill>
                    <a:srgbClr val="F8F8F8"/>
                  </a:solidFill>
                  <a:latin typeface="+mn-ea"/>
                  <a:ea typeface="+mn-ea"/>
                </a:rPr>
                <a:t>要求工期</a:t>
              </a:r>
              <a:endParaRPr lang="zh-CN" altLang="en-US" sz="2000" dirty="0">
                <a:solidFill>
                  <a:srgbClr val="F8F8F8"/>
                </a:solidFill>
                <a:latin typeface="+mn-ea"/>
                <a:ea typeface="+mn-ea"/>
              </a:endParaRPr>
            </a:p>
          </p:txBody>
        </p:sp>
      </p:grpSp>
      <p:grpSp>
        <p:nvGrpSpPr>
          <p:cNvPr id="16" name="组合 15"/>
          <p:cNvGrpSpPr/>
          <p:nvPr/>
        </p:nvGrpSpPr>
        <p:grpSpPr bwMode="auto">
          <a:xfrm>
            <a:off x="2890738" y="5026942"/>
            <a:ext cx="1931988" cy="527050"/>
            <a:chOff x="3662924" y="4188610"/>
            <a:chExt cx="1931287" cy="526527"/>
          </a:xfrm>
        </p:grpSpPr>
        <p:sp>
          <p:nvSpPr>
            <p:cNvPr id="17" name="Freeform 11"/>
            <p:cNvSpPr/>
            <p:nvPr/>
          </p:nvSpPr>
          <p:spPr bwMode="auto">
            <a:xfrm>
              <a:off x="3662924" y="4188610"/>
              <a:ext cx="1931287" cy="526527"/>
            </a:xfrm>
            <a:custGeom>
              <a:avLst/>
              <a:gdLst>
                <a:gd name="T0" fmla="*/ 42996 w 2740"/>
                <a:gd name="T1" fmla="*/ 0 h 692"/>
                <a:gd name="T2" fmla="*/ 1887586 w 2740"/>
                <a:gd name="T3" fmla="*/ 0 h 692"/>
                <a:gd name="T4" fmla="*/ 1931287 w 2740"/>
                <a:gd name="T5" fmla="*/ 46414 h 692"/>
                <a:gd name="T6" fmla="*/ 1931287 w 2740"/>
                <a:gd name="T7" fmla="*/ 480114 h 692"/>
                <a:gd name="T8" fmla="*/ 1887586 w 2740"/>
                <a:gd name="T9" fmla="*/ 526527 h 692"/>
                <a:gd name="T10" fmla="*/ 42996 w 2740"/>
                <a:gd name="T11" fmla="*/ 526527 h 692"/>
                <a:gd name="T12" fmla="*/ 0 w 2740"/>
                <a:gd name="T13" fmla="*/ 480114 h 692"/>
                <a:gd name="T14" fmla="*/ 0 w 2740"/>
                <a:gd name="T15" fmla="*/ 46414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ln>
          </p:spPr>
          <p:txBody>
            <a:bodyPr/>
            <a:lstStyle/>
            <a:p>
              <a:endParaRPr lang="zh-CN" altLang="en-US"/>
            </a:p>
          </p:txBody>
        </p:sp>
        <p:sp>
          <p:nvSpPr>
            <p:cNvPr id="18" name="TextBox 26"/>
            <p:cNvSpPr txBox="1"/>
            <p:nvPr/>
          </p:nvSpPr>
          <p:spPr>
            <a:xfrm>
              <a:off x="3775596" y="4247289"/>
              <a:ext cx="1210149" cy="399713"/>
            </a:xfrm>
            <a:prstGeom prst="rect">
              <a:avLst/>
            </a:prstGeom>
            <a:noFill/>
          </p:spPr>
          <p:txBody>
            <a:bodyPr wrap="none">
              <a:spAutoFit/>
            </a:bodyPr>
            <a:lstStyle/>
            <a:p>
              <a:pPr>
                <a:buFont typeface="Arial" panose="020B0604020202020204" pitchFamily="34" charset="0"/>
                <a:buNone/>
                <a:defRPr/>
              </a:pPr>
              <a:r>
                <a:rPr lang="zh-CN" altLang="en-US" sz="2000" dirty="0">
                  <a:solidFill>
                    <a:schemeClr val="accent2"/>
                  </a:solidFill>
                  <a:latin typeface="+mn-ea"/>
                  <a:ea typeface="+mn-ea"/>
                </a:rPr>
                <a:t>计划工期</a:t>
              </a:r>
              <a:endParaRPr lang="zh-CN" altLang="en-US" sz="2000" dirty="0">
                <a:solidFill>
                  <a:schemeClr val="accent2"/>
                </a:solidFill>
                <a:latin typeface="+mn-ea"/>
                <a:ea typeface="+mn-ea"/>
              </a:endParaRPr>
            </a:p>
          </p:txBody>
        </p:sp>
      </p:grpSp>
      <p:sp>
        <p:nvSpPr>
          <p:cNvPr id="19"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0"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p:tgtEl>
                                          <p:spTgt spid="8"/>
                                        </p:tgtEl>
                                        <p:attrNameLst>
                                          <p:attrName>ppt_x</p:attrName>
                                        </p:attrNameLst>
                                      </p:cBhvr>
                                      <p:tavLst>
                                        <p:tav tm="0">
                                          <p:val>
                                            <p:strVal val="#ppt_x+#ppt_w*1.125000"/>
                                          </p:val>
                                        </p:tav>
                                        <p:tav tm="100000">
                                          <p:val>
                                            <p:strVal val="#ppt_x"/>
                                          </p:val>
                                        </p:tav>
                                      </p:tavLst>
                                    </p:anim>
                                    <p:animEffect transition="in" filter="wipe(left)">
                                      <p:cBhvr>
                                        <p:cTn id="21" dur="500"/>
                                        <p:tgtEl>
                                          <p:spTgt spid="8"/>
                                        </p:tgtEl>
                                      </p:cBhvr>
                                    </p:animEffect>
                                  </p:childTnLst>
                                </p:cTn>
                              </p:par>
                            </p:childTnLst>
                          </p:cTn>
                        </p:par>
                        <p:par>
                          <p:cTn id="22" fill="hold">
                            <p:stCondLst>
                              <p:cond delay="1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calcmode="lin" valueType="num">
                                      <p:cBhvr>
                                        <p:cTn id="25" dur="4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6" dur="400" fill="hold"/>
                                        <p:tgtEl>
                                          <p:spTgt spid="19"/>
                                        </p:tgtEl>
                                        <p:attrNameLst>
                                          <p:attrName>ppt_y</p:attrName>
                                        </p:attrNameLst>
                                      </p:cBhvr>
                                      <p:tavLst>
                                        <p:tav tm="0">
                                          <p:val>
                                            <p:strVal val="#ppt_y"/>
                                          </p:val>
                                        </p:tav>
                                        <p:tav tm="100000">
                                          <p:val>
                                            <p:strVal val="#ppt_y"/>
                                          </p:val>
                                        </p:tav>
                                      </p:tavLst>
                                    </p:anim>
                                    <p:anim calcmode="lin" valueType="num">
                                      <p:cBhvr>
                                        <p:cTn id="27" dur="4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8" dur="4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4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97781" y="1124744"/>
            <a:ext cx="6769049" cy="1895519"/>
          </a:xfrm>
          <a:prstGeom prst="rect">
            <a:avLst/>
          </a:prstGeom>
          <a:noFill/>
        </p:spPr>
        <p:txBody>
          <a:bodyPr wrap="square">
            <a:spAutoFit/>
          </a:bodyPr>
          <a:lstStyle/>
          <a:p>
            <a:pPr>
              <a:lnSpc>
                <a:spcPct val="150000"/>
              </a:lnSpc>
              <a:buFont typeface="Arial" panose="020B0604020202020204" pitchFamily="34" charset="0"/>
              <a:buNone/>
              <a:defRPr/>
            </a:pPr>
            <a:r>
              <a:rPr lang="en-US" altLang="zh-CN" sz="1600" dirty="0">
                <a:latin typeface="+mn-ea"/>
                <a:ea typeface="+mn-ea"/>
              </a:rPr>
              <a:t>【</a:t>
            </a:r>
            <a:r>
              <a:rPr lang="zh-CN" altLang="en-US" sz="1600" dirty="0">
                <a:latin typeface="+mn-ea"/>
                <a:ea typeface="+mn-ea"/>
              </a:rPr>
              <a:t>例 </a:t>
            </a:r>
            <a:r>
              <a:rPr lang="en-US" altLang="zh-CN" sz="1600" dirty="0">
                <a:latin typeface="+mn-ea"/>
                <a:ea typeface="+mn-ea"/>
              </a:rPr>
              <a:t>3-4】</a:t>
            </a:r>
            <a:r>
              <a:rPr lang="zh-CN" altLang="en-US" sz="1600" dirty="0">
                <a:latin typeface="+mn-ea"/>
                <a:ea typeface="+mn-ea"/>
              </a:rPr>
              <a:t>利用工作时间计算法，计算某工程双代号网络图（图 </a:t>
            </a:r>
            <a:r>
              <a:rPr lang="en-US" altLang="zh-CN" sz="1600" dirty="0">
                <a:latin typeface="+mn-ea"/>
                <a:ea typeface="+mn-ea"/>
              </a:rPr>
              <a:t>3-20</a:t>
            </a:r>
            <a:r>
              <a:rPr lang="zh-CN" altLang="en-US" sz="1600" dirty="0">
                <a:latin typeface="+mn-ea"/>
                <a:ea typeface="+mn-ea"/>
              </a:rPr>
              <a:t>）各工作的时 间参数。</a:t>
            </a:r>
            <a:endParaRPr lang="en-US" altLang="zh-CN" sz="1600" dirty="0">
              <a:latin typeface="+mn-ea"/>
              <a:ea typeface="+mn-ea"/>
            </a:endParaRPr>
          </a:p>
          <a:p>
            <a:pPr>
              <a:lnSpc>
                <a:spcPct val="150000"/>
              </a:lnSpc>
              <a:buFont typeface="Arial" panose="020B0604020202020204" pitchFamily="34" charset="0"/>
              <a:buNone/>
              <a:defRPr/>
            </a:pP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计算结果，如图 </a:t>
            </a:r>
            <a:r>
              <a:rPr lang="en-US" altLang="zh-CN" sz="1600" dirty="0">
                <a:latin typeface="+mn-ea"/>
                <a:ea typeface="+mn-ea"/>
              </a:rPr>
              <a:t>3-21 </a:t>
            </a:r>
            <a:r>
              <a:rPr lang="zh-CN" altLang="en-US" sz="1600" dirty="0">
                <a:latin typeface="+mn-ea"/>
                <a:ea typeface="+mn-ea"/>
              </a:rPr>
              <a:t>所示。</a:t>
            </a:r>
            <a:endParaRPr lang="en-US" altLang="zh-CN" sz="1600" dirty="0">
              <a:latin typeface="+mn-ea"/>
              <a:ea typeface="+mn-ea"/>
            </a:endParaRPr>
          </a:p>
          <a:p>
            <a:pPr>
              <a:lnSpc>
                <a:spcPct val="150000"/>
              </a:lnSpc>
              <a:buFont typeface="Arial" panose="020B0604020202020204" pitchFamily="34" charset="0"/>
              <a:buNone/>
              <a:defRPr/>
            </a:pPr>
            <a:endParaRPr lang="zh-CN" altLang="en-US" sz="1600" dirty="0">
              <a:latin typeface="+mn-ea"/>
              <a:ea typeface="+mn-ea"/>
            </a:endParaRPr>
          </a:p>
        </p:txBody>
      </p:sp>
      <p:pic>
        <p:nvPicPr>
          <p:cNvPr id="3" name="图片 2"/>
          <p:cNvPicPr>
            <a:picLocks noChangeAspect="1"/>
          </p:cNvPicPr>
          <p:nvPr/>
        </p:nvPicPr>
        <p:blipFill>
          <a:blip r:embed="rId1"/>
          <a:stretch>
            <a:fillRect/>
          </a:stretch>
        </p:blipFill>
        <p:spPr>
          <a:xfrm>
            <a:off x="7304636" y="2688306"/>
            <a:ext cx="4206605" cy="3063505"/>
          </a:xfrm>
          <a:prstGeom prst="rect">
            <a:avLst/>
          </a:prstGeom>
        </p:spPr>
      </p:pic>
      <p:pic>
        <p:nvPicPr>
          <p:cNvPr id="19" name="图片 18"/>
          <p:cNvPicPr>
            <a:picLocks noChangeAspect="1"/>
          </p:cNvPicPr>
          <p:nvPr/>
        </p:nvPicPr>
        <p:blipFill>
          <a:blip r:embed="rId2"/>
          <a:stretch>
            <a:fillRect/>
          </a:stretch>
        </p:blipFill>
        <p:spPr>
          <a:xfrm>
            <a:off x="525256" y="2676717"/>
            <a:ext cx="5410669" cy="3391194"/>
          </a:xfrm>
          <a:prstGeom prst="rect">
            <a:avLst/>
          </a:prstGeom>
        </p:spPr>
      </p:pic>
      <p:sp>
        <p:nvSpPr>
          <p:cNvPr id="8" name="TextBox 54"/>
          <p:cNvSpPr txBox="1">
            <a:spLocks noChangeArrowheads="1"/>
          </p:cNvSpPr>
          <p:nvPr/>
        </p:nvSpPr>
        <p:spPr bwMode="auto">
          <a:xfrm>
            <a:off x="1417861" y="139822"/>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3982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1" cstate="print"/>
          <a:srcRect/>
          <a:stretch>
            <a:fillRect/>
          </a:stretch>
        </p:blipFill>
        <p:spPr bwMode="auto">
          <a:xfrm>
            <a:off x="0" y="2454275"/>
            <a:ext cx="12196763" cy="4403725"/>
          </a:xfrm>
          <a:prstGeom prst="rect">
            <a:avLst/>
          </a:prstGeom>
          <a:noFill/>
          <a:ln w="9525">
            <a:noFill/>
            <a:miter lim="800000"/>
            <a:headEnd/>
            <a:tailEnd/>
          </a:ln>
        </p:spPr>
      </p:pic>
      <p:grpSp>
        <p:nvGrpSpPr>
          <p:cNvPr id="2" name="组合 7"/>
          <p:cNvGrpSpPr/>
          <p:nvPr/>
        </p:nvGrpSpPr>
        <p:grpSpPr bwMode="auto">
          <a:xfrm>
            <a:off x="4948238" y="1328738"/>
            <a:ext cx="2301875" cy="2308225"/>
            <a:chOff x="6609209" y="790981"/>
            <a:chExt cx="2301875" cy="2308226"/>
          </a:xfrm>
        </p:grpSpPr>
        <p:sp>
          <p:nvSpPr>
            <p:cNvPr id="25606" name="Oval 5"/>
            <p:cNvSpPr>
              <a:spLocks noChangeArrowheads="1"/>
            </p:cNvSpPr>
            <p:nvPr/>
          </p:nvSpPr>
          <p:spPr bwMode="auto">
            <a:xfrm>
              <a:off x="6609209" y="790981"/>
              <a:ext cx="2301875" cy="2308226"/>
            </a:xfrm>
            <a:prstGeom prst="ellipse">
              <a:avLst/>
            </a:prstGeom>
            <a:solidFill>
              <a:srgbClr val="FFFFFF"/>
            </a:solidFill>
            <a:ln w="9525">
              <a:noFill/>
              <a:round/>
            </a:ln>
          </p:spPr>
          <p:txBody>
            <a:bodyPr/>
            <a:lstStyle/>
            <a:p>
              <a:pPr>
                <a:buFont typeface="Arial" panose="020B0604020202020204" pitchFamily="34" charset="0"/>
                <a:buNone/>
              </a:pPr>
              <a:endParaRPr lang="zh-CN" altLang="en-US"/>
            </a:p>
          </p:txBody>
        </p:sp>
        <p:sp>
          <p:nvSpPr>
            <p:cNvPr id="25607" name="Freeform 6"/>
            <p:cNvSpPr>
              <a:spLocks noEditPoints="1"/>
            </p:cNvSpPr>
            <p:nvPr/>
          </p:nvSpPr>
          <p:spPr bwMode="auto">
            <a:xfrm>
              <a:off x="6733034" y="914806"/>
              <a:ext cx="2054225" cy="2058988"/>
            </a:xfrm>
            <a:custGeom>
              <a:avLst/>
              <a:gdLst>
                <a:gd name="T0" fmla="*/ 1027113 w 3306"/>
                <a:gd name="T1" fmla="*/ 0 h 3306"/>
                <a:gd name="T2" fmla="*/ 2054225 w 3306"/>
                <a:gd name="T3" fmla="*/ 1029494 h 3306"/>
                <a:gd name="T4" fmla="*/ 1027113 w 3306"/>
                <a:gd name="T5" fmla="*/ 2058988 h 3306"/>
                <a:gd name="T6" fmla="*/ 0 w 3306"/>
                <a:gd name="T7" fmla="*/ 1029494 h 3306"/>
                <a:gd name="T8" fmla="*/ 1027113 w 3306"/>
                <a:gd name="T9" fmla="*/ 0 h 3306"/>
                <a:gd name="T10" fmla="*/ 1027113 w 3306"/>
                <a:gd name="T11" fmla="*/ 69754 h 3306"/>
                <a:gd name="T12" fmla="*/ 1984011 w 3306"/>
                <a:gd name="T13" fmla="*/ 1029494 h 3306"/>
                <a:gd name="T14" fmla="*/ 1027113 w 3306"/>
                <a:gd name="T15" fmla="*/ 1988611 h 3306"/>
                <a:gd name="T16" fmla="*/ 69593 w 3306"/>
                <a:gd name="T17" fmla="*/ 1029494 h 3306"/>
                <a:gd name="T18" fmla="*/ 1027113 w 3306"/>
                <a:gd name="T19" fmla="*/ 69754 h 33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06"/>
                <a:gd name="T31" fmla="*/ 0 h 3306"/>
                <a:gd name="T32" fmla="*/ 3306 w 3306"/>
                <a:gd name="T33" fmla="*/ 3306 h 33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w="9525">
              <a:noFill/>
              <a:round/>
            </a:ln>
          </p:spPr>
          <p:txBody>
            <a:bodyPr/>
            <a:lstStyle/>
            <a:p>
              <a:endParaRPr lang="zh-CN" altLang="en-US"/>
            </a:p>
          </p:txBody>
        </p:sp>
      </p:grpSp>
      <p:sp>
        <p:nvSpPr>
          <p:cNvPr id="13" name="TextBox 12"/>
          <p:cNvSpPr txBox="1"/>
          <p:nvPr/>
        </p:nvSpPr>
        <p:spPr>
          <a:xfrm>
            <a:off x="2968625" y="4437063"/>
            <a:ext cx="6259513" cy="769441"/>
          </a:xfrm>
          <a:prstGeom prst="rect">
            <a:avLst/>
          </a:prstGeom>
          <a:noFill/>
        </p:spPr>
        <p:txBody>
          <a:bodyPr wrap="square">
            <a:spAutoFit/>
          </a:bodyPr>
          <a:lstStyle/>
          <a:p>
            <a:pPr algn="ctr">
              <a:buFont typeface="Arial" panose="020B0604020202020204" pitchFamily="34" charset="0"/>
              <a:buNone/>
              <a:defRPr/>
            </a:pPr>
            <a:r>
              <a:rPr lang="zh-CN" altLang="en-US" sz="4400" dirty="0">
                <a:solidFill>
                  <a:schemeClr val="accent2"/>
                </a:solidFill>
                <a:latin typeface="+mn-ea"/>
                <a:ea typeface="+mn-ea"/>
              </a:rPr>
              <a:t>单元三　网络计划技术</a:t>
            </a:r>
            <a:endParaRPr lang="zh-CN" altLang="en-US" sz="4400" dirty="0">
              <a:solidFill>
                <a:schemeClr val="accent2"/>
              </a:solidFill>
              <a:latin typeface="+mn-ea"/>
              <a:ea typeface="+mn-ea"/>
            </a:endParaRPr>
          </a:p>
        </p:txBody>
      </p:sp>
      <p:cxnSp>
        <p:nvCxnSpPr>
          <p:cNvPr id="14" name="直接连接符 13"/>
          <p:cNvCxnSpPr>
            <a:cxnSpLocks noChangeShapeType="1"/>
          </p:cNvCxnSpPr>
          <p:nvPr/>
        </p:nvCxnSpPr>
        <p:spPr bwMode="auto">
          <a:xfrm>
            <a:off x="2641600" y="5397500"/>
            <a:ext cx="6913563" cy="0"/>
          </a:xfrm>
          <a:prstGeom prst="line">
            <a:avLst/>
          </a:prstGeom>
          <a:noFill/>
          <a:ln w="9525" algn="ctr">
            <a:solidFill>
              <a:schemeClr val="accent2"/>
            </a:solidFill>
            <a:round/>
          </a:ln>
        </p:spPr>
      </p:cxnSp>
      <p:sp>
        <p:nvSpPr>
          <p:cNvPr id="12" name="Freeform 12"/>
          <p:cNvSpPr>
            <a:spLocks noEditPoints="1"/>
          </p:cNvSpPr>
          <p:nvPr/>
        </p:nvSpPr>
        <p:spPr bwMode="auto">
          <a:xfrm>
            <a:off x="5518150" y="1905000"/>
            <a:ext cx="1160463" cy="1155700"/>
          </a:xfrm>
          <a:custGeom>
            <a:avLst/>
            <a:gdLst>
              <a:gd name="T0" fmla="*/ 1049184 w 954"/>
              <a:gd name="T1" fmla="*/ 995816 h 944"/>
              <a:gd name="T2" fmla="*/ 928686 w 954"/>
              <a:gd name="T3" fmla="*/ 995816 h 944"/>
              <a:gd name="T4" fmla="*/ 760719 w 954"/>
              <a:gd name="T5" fmla="*/ 672451 h 944"/>
              <a:gd name="T6" fmla="*/ 743679 w 954"/>
              <a:gd name="T7" fmla="*/ 736144 h 944"/>
              <a:gd name="T8" fmla="*/ 651176 w 954"/>
              <a:gd name="T9" fmla="*/ 805962 h 944"/>
              <a:gd name="T10" fmla="*/ 951812 w 954"/>
              <a:gd name="T11" fmla="*/ 1141575 h 944"/>
              <a:gd name="T12" fmla="*/ 1145339 w 954"/>
              <a:gd name="T13" fmla="*/ 1011739 h 944"/>
              <a:gd name="T14" fmla="*/ 1002932 w 954"/>
              <a:gd name="T15" fmla="*/ 862305 h 944"/>
              <a:gd name="T16" fmla="*/ 791148 w 954"/>
              <a:gd name="T17" fmla="*/ 687150 h 944"/>
              <a:gd name="T18" fmla="*/ 419917 w 954"/>
              <a:gd name="T19" fmla="*/ 410330 h 944"/>
              <a:gd name="T20" fmla="*/ 483209 w 954"/>
              <a:gd name="T21" fmla="*/ 393182 h 944"/>
              <a:gd name="T22" fmla="*/ 500249 w 954"/>
              <a:gd name="T23" fmla="*/ 329489 h 944"/>
              <a:gd name="T24" fmla="*/ 514855 w 954"/>
              <a:gd name="T25" fmla="*/ 270695 h 944"/>
              <a:gd name="T26" fmla="*/ 223956 w 954"/>
              <a:gd name="T27" fmla="*/ 25722 h 944"/>
              <a:gd name="T28" fmla="*/ 183790 w 954"/>
              <a:gd name="T29" fmla="*/ 327039 h 944"/>
              <a:gd name="T30" fmla="*/ 1217 w 954"/>
              <a:gd name="T31" fmla="*/ 249873 h 944"/>
              <a:gd name="T32" fmla="*/ 345671 w 954"/>
              <a:gd name="T33" fmla="*/ 497295 h 944"/>
              <a:gd name="T34" fmla="*/ 389488 w 954"/>
              <a:gd name="T35" fmla="*/ 440952 h 944"/>
              <a:gd name="T36" fmla="*/ 1119779 w 954"/>
              <a:gd name="T37" fmla="*/ 111463 h 944"/>
              <a:gd name="T38" fmla="*/ 962766 w 954"/>
              <a:gd name="T39" fmla="*/ 0 h 944"/>
              <a:gd name="T40" fmla="*/ 545284 w 954"/>
              <a:gd name="T41" fmla="*/ 374809 h 944"/>
              <a:gd name="T42" fmla="*/ 485643 w 954"/>
              <a:gd name="T43" fmla="*/ 460549 h 944"/>
              <a:gd name="T44" fmla="*/ 434523 w 954"/>
              <a:gd name="T45" fmla="*/ 486272 h 944"/>
              <a:gd name="T46" fmla="*/ 440609 w 954"/>
              <a:gd name="T47" fmla="*/ 645504 h 944"/>
              <a:gd name="T48" fmla="*/ 103458 w 954"/>
              <a:gd name="T49" fmla="*/ 940697 h 944"/>
              <a:gd name="T50" fmla="*/ 66943 w 954"/>
              <a:gd name="T51" fmla="*/ 1156273 h 944"/>
              <a:gd name="T52" fmla="*/ 240996 w 954"/>
              <a:gd name="T53" fmla="*/ 979892 h 944"/>
              <a:gd name="T54" fmla="*/ 514855 w 954"/>
              <a:gd name="T55" fmla="*/ 720221 h 944"/>
              <a:gd name="T56" fmla="*/ 668216 w 954"/>
              <a:gd name="T57" fmla="*/ 720221 h 944"/>
              <a:gd name="T58" fmla="*/ 712033 w 954"/>
              <a:gd name="T59" fmla="*/ 623457 h 944"/>
              <a:gd name="T60" fmla="*/ 777760 w 954"/>
              <a:gd name="T61" fmla="*/ 609983 h 944"/>
              <a:gd name="T62" fmla="*/ 1119779 w 954"/>
              <a:gd name="T63" fmla="*/ 111463 h 9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4"/>
              <a:gd name="T97" fmla="*/ 0 h 944"/>
              <a:gd name="T98" fmla="*/ 954 w 954"/>
              <a:gd name="T99" fmla="*/ 944 h 9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tx1"/>
          </a:solidFill>
          <a:ln w="9525">
            <a:noFill/>
            <a:round/>
          </a:ln>
        </p:spPr>
        <p:txBody>
          <a:bodyPr/>
          <a:lstStyle/>
          <a:p>
            <a:endParaRPr lang="zh-CN" altLang="en-US"/>
          </a:p>
        </p:txBody>
      </p:sp>
    </p:spTree>
  </p:cSld>
  <p:clrMapOvr>
    <a:masterClrMapping/>
  </p:clrMapOvr>
  <p:transition spd="slow" advTm="5622">
    <p:push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3</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256629" y="1996529"/>
            <a:ext cx="4134465" cy="769441"/>
          </a:xfrm>
          <a:prstGeom prst="rect">
            <a:avLst/>
          </a:prstGeom>
          <a:noFill/>
        </p:spPr>
        <p:txBody>
          <a:bodyPr wrap="none">
            <a:spAutoFit/>
          </a:bodyPr>
          <a:lstStyle/>
          <a:p>
            <a:pPr marL="0" lvl="1">
              <a:buFont typeface="Arial" panose="020B0604020202020204" pitchFamily="34" charset="0"/>
              <a:buNone/>
              <a:defRPr/>
            </a:pPr>
            <a:r>
              <a:rPr lang="zh-CN" altLang="en-US" sz="4400" dirty="0">
                <a:latin typeface="+mn-ea"/>
                <a:ea typeface="+mn-ea"/>
              </a:rPr>
              <a:t>单代号网络计划</a:t>
            </a:r>
            <a:endParaRPr lang="zh-CN" altLang="en-US" sz="4400" dirty="0">
              <a:latin typeface="+mn-ea"/>
              <a:ea typeface="+mn-ea"/>
            </a:endParaRPr>
          </a:p>
        </p:txBody>
      </p:sp>
      <p:sp>
        <p:nvSpPr>
          <p:cNvPr id="9" name="文本框 9"/>
          <p:cNvSpPr txBox="1">
            <a:spLocks noChangeArrowheads="1"/>
          </p:cNvSpPr>
          <p:nvPr/>
        </p:nvSpPr>
        <p:spPr bwMode="auto">
          <a:xfrm>
            <a:off x="1706563" y="4076700"/>
            <a:ext cx="6153150" cy="1477010"/>
          </a:xfrm>
          <a:prstGeom prst="rect">
            <a:avLst/>
          </a:prstGeom>
          <a:noFill/>
          <a:ln w="9525">
            <a:noFill/>
            <a:miter lim="800000"/>
          </a:ln>
        </p:spPr>
        <p:txBody>
          <a:bodyPr lIns="0" tIns="0" rIns="0" bIns="0">
            <a:spAutoFit/>
          </a:bodyPr>
          <a:lstStyle/>
          <a:p>
            <a:pPr>
              <a:lnSpc>
                <a:spcPct val="200000"/>
              </a:lnSpc>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掌握单代号网</a:t>
            </a:r>
            <a:r>
              <a:rPr lang="en-US" altLang="zh-CN" sz="1600" dirty="0">
                <a:latin typeface="微软雅黑" panose="020B0503020204020204" pitchFamily="34" charset="-122"/>
                <a:ea typeface="微软雅黑" panose="020B0503020204020204" pitchFamily="34" charset="-122"/>
              </a:rPr>
              <a:t>l</a:t>
            </a:r>
            <a:r>
              <a:rPr lang="zh-CN" altLang="en-US" sz="1600" dirty="0">
                <a:latin typeface="微软雅黑" panose="020B0503020204020204" pitchFamily="34" charset="-122"/>
                <a:ea typeface="微软雅黑" panose="020B0503020204020204" pitchFamily="34" charset="-122"/>
              </a:rPr>
              <a:t>络图构成及绘图规则，掌握单代号网</a:t>
            </a:r>
            <a:r>
              <a:rPr lang="zh-CN" altLang="en-US" sz="1600" dirty="0">
                <a:latin typeface="微软雅黑" panose="020B0503020204020204" pitchFamily="34" charset="-122"/>
                <a:ea typeface="微软雅黑" panose="020B0503020204020204" pitchFamily="34" charset="-122"/>
                <a:sym typeface="+mn-ea"/>
              </a:rPr>
              <a:t>络</a:t>
            </a:r>
            <a:r>
              <a:rPr lang="zh-CN" altLang="en-US" sz="1600" dirty="0">
                <a:latin typeface="微软雅黑" panose="020B0503020204020204" pitchFamily="34" charset="-122"/>
                <a:ea typeface="微软雅黑" panose="020B0503020204020204" pitchFamily="34" charset="-122"/>
              </a:rPr>
              <a:t>图的时间参数。 能表述单代号网</a:t>
            </a:r>
            <a:r>
              <a:rPr lang="zh-CN" altLang="en-US" sz="1600" dirty="0">
                <a:latin typeface="微软雅黑" panose="020B0503020204020204" pitchFamily="34" charset="-122"/>
                <a:ea typeface="微软雅黑" panose="020B0503020204020204" pitchFamily="34" charset="-122"/>
                <a:sym typeface="+mn-ea"/>
              </a:rPr>
              <a:t>络</a:t>
            </a:r>
            <a:r>
              <a:rPr lang="zh-CN" altLang="en-US" sz="1600" dirty="0">
                <a:latin typeface="微软雅黑" panose="020B0503020204020204" pitchFamily="34" charset="-122"/>
                <a:ea typeface="微软雅黑" panose="020B0503020204020204" pitchFamily="34" charset="-122"/>
              </a:rPr>
              <a:t>图构成，能计算单代号网</a:t>
            </a:r>
            <a:r>
              <a:rPr lang="zh-CN" altLang="en-US" sz="1600" dirty="0">
                <a:latin typeface="微软雅黑" panose="020B0503020204020204" pitchFamily="34" charset="-122"/>
                <a:ea typeface="微软雅黑" panose="020B0503020204020204" pitchFamily="34" charset="-122"/>
                <a:sym typeface="+mn-ea"/>
              </a:rPr>
              <a:t>络</a:t>
            </a:r>
            <a:r>
              <a:rPr lang="zh-CN" altLang="en-US" sz="1600" dirty="0">
                <a:latin typeface="微软雅黑" panose="020B0503020204020204" pitchFamily="34" charset="-122"/>
                <a:ea typeface="微软雅黑" panose="020B0503020204020204" pitchFamily="34" charset="-122"/>
              </a:rPr>
              <a:t>图的时间参数，能绘制单代号网</a:t>
            </a:r>
            <a:r>
              <a:rPr lang="zh-CN" altLang="en-US" sz="1600" dirty="0">
                <a:latin typeface="微软雅黑" panose="020B0503020204020204" pitchFamily="34" charset="-122"/>
                <a:ea typeface="微软雅黑" panose="020B0503020204020204" pitchFamily="34" charset="-122"/>
                <a:sym typeface="+mn-ea"/>
              </a:rPr>
              <a:t>络</a:t>
            </a:r>
            <a:r>
              <a:rPr lang="zh-CN" altLang="en-US" sz="1600" dirty="0">
                <a:latin typeface="微软雅黑" panose="020B0503020204020204" pitchFamily="34" charset="-122"/>
                <a:ea typeface="微软雅黑" panose="020B0503020204020204" pitchFamily="34" charset="-122"/>
              </a:rPr>
              <a:t>图。</a:t>
            </a:r>
            <a:endParaRPr lang="zh-CN" altLang="en-US" sz="1600" dirty="0">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771063" y="4365625"/>
            <a:ext cx="1905000" cy="696913"/>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60427" name="TextBox 28"/>
            <p:cNvSpPr txBox="1">
              <a:spLocks noChangeArrowheads="1"/>
            </p:cNvSpPr>
            <p:nvPr/>
          </p:nvSpPr>
          <p:spPr bwMode="auto">
            <a:xfrm>
              <a:off x="2143460" y="2022805"/>
              <a:ext cx="2535991" cy="461665"/>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554038" y="1052513"/>
            <a:ext cx="3024187" cy="769937"/>
          </a:xfrm>
          <a:prstGeom prst="rect">
            <a:avLst/>
          </a:prstGeom>
          <a:noFill/>
        </p:spPr>
        <p:txBody>
          <a:bodyPr>
            <a:spAutoFit/>
          </a:bodyPr>
          <a:lstStyle/>
          <a:p>
            <a:pPr>
              <a:buFont typeface="Arial" panose="020B0604020202020204" pitchFamily="34" charset="0"/>
              <a:buNone/>
              <a:defRPr/>
            </a:pPr>
            <a:r>
              <a:rPr lang="zh-CN" altLang="en-US" sz="4400" dirty="0">
                <a:latin typeface="+mn-ea"/>
                <a:ea typeface="+mn-ea"/>
              </a:rPr>
              <a:t>学习任务</a:t>
            </a:r>
            <a:r>
              <a:rPr lang="en-US" altLang="zh-CN" sz="4400" dirty="0">
                <a:latin typeface="+mn-ea"/>
                <a:ea typeface="+mn-ea"/>
              </a:rPr>
              <a:t>3</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1000"/>
                            </p:stCondLst>
                            <p:childTnLst>
                              <p:par>
                                <p:cTn id="25" presetID="26" presetClass="emph" presetSubtype="0" fill="hold" grpId="1" nodeType="afterEffect">
                                  <p:stCondLst>
                                    <p:cond delay="0"/>
                                  </p:stCondLst>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18"/>
                                        </p:tgtEl>
                                      </p:cBhvr>
                                    </p:animEffect>
                                    <p:animScale>
                                      <p:cBhvr>
                                        <p:cTn id="30" dur="250" autoRev="1" fill="hold"/>
                                        <p:tgtEl>
                                          <p:spTgt spid="18"/>
                                        </p:tgtEl>
                                      </p:cBhvr>
                                      <p:by x="105000" y="105000"/>
                                    </p:animScale>
                                  </p:childTnLst>
                                </p:cTn>
                              </p:par>
                              <p:par>
                                <p:cTn id="31" presetID="1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ppt_x</p:attrName>
                                        </p:attrNameLst>
                                      </p:cBhvr>
                                      <p:tavLst>
                                        <p:tav tm="0">
                                          <p:val>
                                            <p:strVal val="#ppt_x-#ppt_w*1.125000"/>
                                          </p:val>
                                        </p:tav>
                                        <p:tav tm="100000">
                                          <p:val>
                                            <p:strVal val="#ppt_x"/>
                                          </p:val>
                                        </p:tav>
                                      </p:tavLst>
                                    </p:anim>
                                    <p:animEffect transition="in" filter="wipe(right)">
                                      <p:cBhvr>
                                        <p:cTn id="34" dur="500"/>
                                        <p:tgtEl>
                                          <p:spTgt spid="8"/>
                                        </p:tgtEl>
                                      </p:cBhvr>
                                    </p:animEffect>
                                  </p:childTnLst>
                                </p:cTn>
                              </p:par>
                            </p:childTnLst>
                          </p:cTn>
                        </p:par>
                        <p:par>
                          <p:cTn id="35" fill="hold">
                            <p:stCondLst>
                              <p:cond delay="15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12"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90337" y="155787"/>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单代号网络计划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4" name="Freeform 6"/>
          <p:cNvSpPr/>
          <p:nvPr/>
        </p:nvSpPr>
        <p:spPr bwMode="auto">
          <a:xfrm>
            <a:off x="805885" y="1828290"/>
            <a:ext cx="3670581" cy="4127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5" name="Freeform 7"/>
          <p:cNvSpPr/>
          <p:nvPr/>
        </p:nvSpPr>
        <p:spPr bwMode="auto">
          <a:xfrm>
            <a:off x="763747" y="3404246"/>
            <a:ext cx="3670581" cy="411162"/>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6" name="Freeform 8"/>
          <p:cNvSpPr/>
          <p:nvPr/>
        </p:nvSpPr>
        <p:spPr bwMode="auto">
          <a:xfrm>
            <a:off x="753731" y="4958385"/>
            <a:ext cx="3670581"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3" name="TextBox 12"/>
          <p:cNvSpPr txBox="1"/>
          <p:nvPr/>
        </p:nvSpPr>
        <p:spPr>
          <a:xfrm>
            <a:off x="1367047" y="1869565"/>
            <a:ext cx="2398713" cy="338554"/>
          </a:xfrm>
          <a:prstGeom prst="rect">
            <a:avLst/>
          </a:prstGeom>
          <a:noFill/>
        </p:spPr>
        <p:txBody>
          <a:bodyPr wrap="square">
            <a:spAutoFit/>
          </a:bodyPr>
          <a:lstStyle/>
          <a:p>
            <a:pPr algn="ctr">
              <a:buFont typeface="Arial" panose="020B0604020202020204" pitchFamily="34" charset="0"/>
              <a:buNone/>
              <a:defRPr/>
            </a:pPr>
            <a:r>
              <a:rPr lang="zh-CN" altLang="en-US" sz="1600" dirty="0">
                <a:solidFill>
                  <a:schemeClr val="accent1"/>
                </a:solidFill>
                <a:latin typeface="+mn-ea"/>
                <a:ea typeface="+mn-ea"/>
              </a:rPr>
              <a:t>单代号网络图的组成</a:t>
            </a:r>
            <a:endParaRPr lang="zh-CN" altLang="en-US" sz="1600" dirty="0">
              <a:solidFill>
                <a:schemeClr val="accent1"/>
              </a:solidFill>
              <a:latin typeface="+mn-ea"/>
              <a:ea typeface="+mn-ea"/>
            </a:endParaRPr>
          </a:p>
        </p:txBody>
      </p:sp>
      <p:sp>
        <p:nvSpPr>
          <p:cNvPr id="14" name="TextBox 13"/>
          <p:cNvSpPr txBox="1"/>
          <p:nvPr/>
        </p:nvSpPr>
        <p:spPr>
          <a:xfrm>
            <a:off x="1392366" y="3469191"/>
            <a:ext cx="2176152" cy="338554"/>
          </a:xfrm>
          <a:prstGeom prst="rect">
            <a:avLst/>
          </a:prstGeom>
          <a:noFill/>
        </p:spPr>
        <p:txBody>
          <a:bodyPr wrap="square">
            <a:spAutoFit/>
          </a:bodyPr>
          <a:lstStyle/>
          <a:p>
            <a:pPr algn="ctr">
              <a:buFont typeface="Arial" panose="020B0604020202020204" pitchFamily="34" charset="0"/>
              <a:buNone/>
              <a:defRPr/>
            </a:pPr>
            <a:r>
              <a:rPr lang="zh-CN" altLang="en-US" sz="1600" dirty="0">
                <a:solidFill>
                  <a:schemeClr val="accent1">
                    <a:lumMod val="50000"/>
                  </a:schemeClr>
                </a:solidFill>
                <a:latin typeface="+mn-ea"/>
                <a:ea typeface="+mn-ea"/>
              </a:rPr>
              <a:t>单代号网络图绘制</a:t>
            </a:r>
            <a:endParaRPr lang="zh-CN" altLang="en-US" sz="1600" dirty="0">
              <a:solidFill>
                <a:schemeClr val="accent1">
                  <a:lumMod val="50000"/>
                </a:schemeClr>
              </a:solidFill>
              <a:latin typeface="+mn-ea"/>
              <a:ea typeface="+mn-ea"/>
            </a:endParaRPr>
          </a:p>
        </p:txBody>
      </p:sp>
      <p:sp>
        <p:nvSpPr>
          <p:cNvPr id="15" name="TextBox 14"/>
          <p:cNvSpPr txBox="1"/>
          <p:nvPr/>
        </p:nvSpPr>
        <p:spPr>
          <a:xfrm>
            <a:off x="1239768" y="4990449"/>
            <a:ext cx="3217367" cy="338554"/>
          </a:xfrm>
          <a:prstGeom prst="rect">
            <a:avLst/>
          </a:prstGeom>
          <a:noFill/>
        </p:spPr>
        <p:txBody>
          <a:bodyPr wrap="square">
            <a:spAutoFit/>
          </a:bodyPr>
          <a:lstStyle/>
          <a:p>
            <a:pPr algn="ctr">
              <a:buFont typeface="Arial" panose="020B0604020202020204" pitchFamily="34" charset="0"/>
              <a:buNone/>
              <a:defRPr/>
            </a:pPr>
            <a:r>
              <a:rPr lang="zh-CN" altLang="en-US" sz="1600" dirty="0">
                <a:solidFill>
                  <a:schemeClr val="accent1">
                    <a:lumMod val="50000"/>
                  </a:schemeClr>
                </a:solidFill>
                <a:latin typeface="+mn-ea"/>
                <a:ea typeface="+mn-ea"/>
              </a:rPr>
              <a:t>单代号网络计划时间参数的计算</a:t>
            </a:r>
            <a:endParaRPr lang="zh-CN" altLang="en-US" sz="1600" dirty="0">
              <a:solidFill>
                <a:schemeClr val="accent1">
                  <a:lumMod val="50000"/>
                </a:schemeClr>
              </a:solidFill>
              <a:latin typeface="+mn-ea"/>
              <a:ea typeface="+mn-ea"/>
            </a:endParaRPr>
          </a:p>
        </p:txBody>
      </p:sp>
      <p:sp>
        <p:nvSpPr>
          <p:cNvPr id="20" name="TextBox 19"/>
          <p:cNvSpPr txBox="1"/>
          <p:nvPr/>
        </p:nvSpPr>
        <p:spPr>
          <a:xfrm>
            <a:off x="837617" y="1697459"/>
            <a:ext cx="434975" cy="708025"/>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1</a:t>
            </a:r>
            <a:endParaRPr lang="en-US" altLang="zh-CN" sz="4000" dirty="0">
              <a:solidFill>
                <a:schemeClr val="accent1"/>
              </a:solidFill>
              <a:latin typeface="+mn-ea"/>
              <a:ea typeface="+mn-ea"/>
            </a:endParaRPr>
          </a:p>
        </p:txBody>
      </p:sp>
      <p:sp>
        <p:nvSpPr>
          <p:cNvPr id="21" name="TextBox 20"/>
          <p:cNvSpPr txBox="1"/>
          <p:nvPr/>
        </p:nvSpPr>
        <p:spPr>
          <a:xfrm>
            <a:off x="818567" y="3285249"/>
            <a:ext cx="434975" cy="706438"/>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2</a:t>
            </a:r>
            <a:endParaRPr lang="en-US" altLang="zh-CN" sz="4000" dirty="0">
              <a:solidFill>
                <a:schemeClr val="accent1"/>
              </a:solidFill>
              <a:latin typeface="+mn-ea"/>
              <a:ea typeface="+mn-ea"/>
            </a:endParaRPr>
          </a:p>
        </p:txBody>
      </p:sp>
      <p:sp>
        <p:nvSpPr>
          <p:cNvPr id="22" name="TextBox 21"/>
          <p:cNvSpPr txBox="1"/>
          <p:nvPr/>
        </p:nvSpPr>
        <p:spPr>
          <a:xfrm>
            <a:off x="785463" y="4860891"/>
            <a:ext cx="434975" cy="706438"/>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3</a:t>
            </a:r>
            <a:endParaRPr lang="en-US" altLang="zh-CN" sz="4000" dirty="0">
              <a:solidFill>
                <a:schemeClr val="accent1"/>
              </a:solidFill>
              <a:latin typeface="+mn-ea"/>
              <a:ea typeface="+mn-ea"/>
            </a:endParaRPr>
          </a:p>
        </p:txBody>
      </p:sp>
      <p:sp>
        <p:nvSpPr>
          <p:cNvPr id="63" name="Freeform 14"/>
          <p:cNvSpPr/>
          <p:nvPr/>
        </p:nvSpPr>
        <p:spPr bwMode="auto">
          <a:xfrm>
            <a:off x="4678337" y="1210387"/>
            <a:ext cx="663575" cy="1648792"/>
          </a:xfrm>
          <a:custGeom>
            <a:avLst/>
            <a:gdLst>
              <a:gd name="T0" fmla="*/ 0 w 820"/>
              <a:gd name="T1" fmla="*/ 709419 h 3366"/>
              <a:gd name="T2" fmla="*/ 211211 w 820"/>
              <a:gd name="T3" fmla="*/ 761147 h 3366"/>
              <a:gd name="T4" fmla="*/ 265430 w 820"/>
              <a:gd name="T5" fmla="*/ 880205 h 3366"/>
              <a:gd name="T6" fmla="*/ 265430 w 820"/>
              <a:gd name="T7" fmla="*/ 1143363 h 3366"/>
              <a:gd name="T8" fmla="*/ 362539 w 820"/>
              <a:gd name="T9" fmla="*/ 1329750 h 3366"/>
              <a:gd name="T10" fmla="*/ 663575 w 820"/>
              <a:gd name="T11" fmla="*/ 1381889 h 3366"/>
              <a:gd name="T12" fmla="*/ 663575 w 820"/>
              <a:gd name="T13" fmla="*/ 1339193 h 3366"/>
              <a:gd name="T14" fmla="*/ 434561 w 820"/>
              <a:gd name="T15" fmla="*/ 1293212 h 3366"/>
              <a:gd name="T16" fmla="*/ 373868 w 820"/>
              <a:gd name="T17" fmla="*/ 1167996 h 3366"/>
              <a:gd name="T18" fmla="*/ 373868 w 820"/>
              <a:gd name="T19" fmla="*/ 868299 h 3366"/>
              <a:gd name="T20" fmla="*/ 296181 w 820"/>
              <a:gd name="T21" fmla="*/ 739799 h 3366"/>
              <a:gd name="T22" fmla="*/ 108438 w 820"/>
              <a:gd name="T23" fmla="*/ 697103 h 3366"/>
              <a:gd name="T24" fmla="*/ 108438 w 820"/>
              <a:gd name="T25" fmla="*/ 684786 h 3366"/>
              <a:gd name="T26" fmla="*/ 289707 w 820"/>
              <a:gd name="T27" fmla="*/ 647837 h 3366"/>
              <a:gd name="T28" fmla="*/ 373868 w 820"/>
              <a:gd name="T29" fmla="*/ 513590 h 3366"/>
              <a:gd name="T30" fmla="*/ 373868 w 820"/>
              <a:gd name="T31" fmla="*/ 213893 h 3366"/>
              <a:gd name="T32" fmla="*/ 434561 w 820"/>
              <a:gd name="T33" fmla="*/ 85393 h 3366"/>
              <a:gd name="T34" fmla="*/ 663575 w 820"/>
              <a:gd name="T35" fmla="*/ 42697 h 3366"/>
              <a:gd name="T36" fmla="*/ 663575 w 820"/>
              <a:gd name="T37" fmla="*/ 0 h 3366"/>
              <a:gd name="T38" fmla="*/ 362539 w 820"/>
              <a:gd name="T39" fmla="*/ 51728 h 3366"/>
              <a:gd name="T40" fmla="*/ 265430 w 820"/>
              <a:gd name="T41" fmla="*/ 238526 h 3366"/>
              <a:gd name="T42" fmla="*/ 265430 w 820"/>
              <a:gd name="T43" fmla="*/ 501274 h 3366"/>
              <a:gd name="T44" fmla="*/ 205546 w 820"/>
              <a:gd name="T45" fmla="*/ 623615 h 3366"/>
              <a:gd name="T46" fmla="*/ 0 w 820"/>
              <a:gd name="T47" fmla="*/ 672470 h 3366"/>
              <a:gd name="T48" fmla="*/ 0 w 820"/>
              <a:gd name="T49" fmla="*/ 709419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ln>
        </p:spPr>
        <p:txBody>
          <a:bodyPr/>
          <a:lstStyle/>
          <a:p>
            <a:endParaRPr lang="zh-CN" altLang="en-US"/>
          </a:p>
        </p:txBody>
      </p:sp>
      <p:grpSp>
        <p:nvGrpSpPr>
          <p:cNvPr id="64" name="组合 63"/>
          <p:cNvGrpSpPr/>
          <p:nvPr/>
        </p:nvGrpSpPr>
        <p:grpSpPr bwMode="auto">
          <a:xfrm>
            <a:off x="5594325" y="1154821"/>
            <a:ext cx="3970337" cy="757098"/>
            <a:chOff x="3670399" y="2817261"/>
            <a:chExt cx="3636908" cy="756489"/>
          </a:xfrm>
        </p:grpSpPr>
        <p:sp>
          <p:nvSpPr>
            <p:cNvPr id="62501" name="Freeform 9"/>
            <p:cNvSpPr/>
            <p:nvPr/>
          </p:nvSpPr>
          <p:spPr bwMode="auto">
            <a:xfrm>
              <a:off x="3670399" y="2817261"/>
              <a:ext cx="3636908" cy="525040"/>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66" name="TextBox 14"/>
            <p:cNvSpPr txBox="1"/>
            <p:nvPr/>
          </p:nvSpPr>
          <p:spPr>
            <a:xfrm>
              <a:off x="3767829" y="2866434"/>
              <a:ext cx="834336" cy="707316"/>
            </a:xfrm>
            <a:prstGeom prst="rect">
              <a:avLst/>
            </a:prstGeom>
            <a:noFill/>
          </p:spPr>
          <p:txBody>
            <a:bodyPr wrap="none">
              <a:spAutoFit/>
            </a:bodyPr>
            <a:lstStyle/>
            <a:p>
              <a:pPr>
                <a:buFont typeface="Arial" panose="020B0604020202020204" pitchFamily="34" charset="0"/>
                <a:buNone/>
                <a:defRPr/>
              </a:pPr>
              <a:r>
                <a:rPr lang="en-US" altLang="zh-CN" sz="2000" dirty="0">
                  <a:solidFill>
                    <a:schemeClr val="accent2"/>
                  </a:solidFill>
                  <a:latin typeface="+mn-ea"/>
                  <a:ea typeface="+mn-ea"/>
                </a:rPr>
                <a:t>1.</a:t>
              </a:r>
              <a:r>
                <a:rPr lang="zh-CN" altLang="en-US" sz="2000" dirty="0">
                  <a:solidFill>
                    <a:schemeClr val="accent2"/>
                  </a:solidFill>
                  <a:latin typeface="+mn-ea"/>
                  <a:ea typeface="+mn-ea"/>
                </a:rPr>
                <a:t>箭线</a:t>
              </a:r>
              <a:endParaRPr lang="zh-CN" altLang="en-US" sz="2000" dirty="0">
                <a:solidFill>
                  <a:schemeClr val="accent2"/>
                </a:solidFill>
                <a:latin typeface="+mn-ea"/>
                <a:ea typeface="+mn-ea"/>
              </a:endParaRPr>
            </a:p>
            <a:p>
              <a:pPr>
                <a:buFont typeface="Arial" panose="020B0604020202020204" pitchFamily="34" charset="0"/>
                <a:buNone/>
                <a:defRPr/>
              </a:pPr>
              <a:endParaRPr lang="zh-CN" altLang="en-US" sz="2000" dirty="0">
                <a:solidFill>
                  <a:schemeClr val="accent2"/>
                </a:solidFill>
                <a:latin typeface="+mn-ea"/>
                <a:ea typeface="+mn-ea"/>
              </a:endParaRPr>
            </a:p>
          </p:txBody>
        </p:sp>
      </p:grpSp>
      <p:grpSp>
        <p:nvGrpSpPr>
          <p:cNvPr id="67" name="组合 66"/>
          <p:cNvGrpSpPr/>
          <p:nvPr/>
        </p:nvGrpSpPr>
        <p:grpSpPr bwMode="auto">
          <a:xfrm>
            <a:off x="5594324" y="1828290"/>
            <a:ext cx="3970337" cy="749161"/>
            <a:chOff x="3670399" y="3499961"/>
            <a:chExt cx="3636908" cy="748558"/>
          </a:xfrm>
        </p:grpSpPr>
        <p:sp>
          <p:nvSpPr>
            <p:cNvPr id="62499" name="Freeform 10"/>
            <p:cNvSpPr/>
            <p:nvPr/>
          </p:nvSpPr>
          <p:spPr bwMode="auto">
            <a:xfrm>
              <a:off x="3670399" y="3499961"/>
              <a:ext cx="3636908" cy="525040"/>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69" name="TextBox 20"/>
            <p:cNvSpPr txBox="1"/>
            <p:nvPr/>
          </p:nvSpPr>
          <p:spPr>
            <a:xfrm>
              <a:off x="3796912" y="3541203"/>
              <a:ext cx="834336" cy="707316"/>
            </a:xfrm>
            <a:prstGeom prst="rect">
              <a:avLst/>
            </a:prstGeom>
            <a:noFill/>
          </p:spPr>
          <p:txBody>
            <a:bodyPr wrap="none">
              <a:spAutoFit/>
            </a:bodyPr>
            <a:lstStyle/>
            <a:p>
              <a:pPr>
                <a:buFont typeface="Arial" panose="020B0604020202020204" pitchFamily="34" charset="0"/>
                <a:buNone/>
                <a:defRPr/>
              </a:pPr>
              <a:r>
                <a:rPr lang="en-US" altLang="zh-CN" sz="2000" dirty="0">
                  <a:solidFill>
                    <a:srgbClr val="F8F8F8"/>
                  </a:solidFill>
                  <a:latin typeface="+mn-ea"/>
                  <a:ea typeface="+mn-ea"/>
                </a:rPr>
                <a:t>2.</a:t>
              </a:r>
              <a:r>
                <a:rPr lang="zh-CN" altLang="en-US" sz="2000" dirty="0">
                  <a:solidFill>
                    <a:srgbClr val="F8F8F8"/>
                  </a:solidFill>
                  <a:latin typeface="+mn-ea"/>
                  <a:ea typeface="+mn-ea"/>
                </a:rPr>
                <a:t>节点</a:t>
              </a:r>
              <a:endParaRPr lang="zh-CN" altLang="en-US" sz="2000" dirty="0">
                <a:solidFill>
                  <a:srgbClr val="F8F8F8"/>
                </a:solidFill>
                <a:latin typeface="+mn-ea"/>
                <a:ea typeface="+mn-ea"/>
              </a:endParaRPr>
            </a:p>
            <a:p>
              <a:pPr>
                <a:buFont typeface="Arial" panose="020B0604020202020204" pitchFamily="34" charset="0"/>
                <a:buNone/>
                <a:defRPr/>
              </a:pPr>
              <a:endParaRPr lang="zh-CN" altLang="en-US" sz="2000" dirty="0">
                <a:solidFill>
                  <a:srgbClr val="F8F8F8"/>
                </a:solidFill>
                <a:latin typeface="+mn-ea"/>
                <a:ea typeface="+mn-ea"/>
              </a:endParaRPr>
            </a:p>
          </p:txBody>
        </p:sp>
      </p:grpSp>
      <p:sp>
        <p:nvSpPr>
          <p:cNvPr id="58" name="TextBox 55"/>
          <p:cNvSpPr txBox="1">
            <a:spLocks noChangeArrowheads="1"/>
          </p:cNvSpPr>
          <p:nvPr/>
        </p:nvSpPr>
        <p:spPr bwMode="auto">
          <a:xfrm>
            <a:off x="-310331" y="14779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
        <p:nvSpPr>
          <p:cNvPr id="60" name="Freeform 10"/>
          <p:cNvSpPr/>
          <p:nvPr/>
        </p:nvSpPr>
        <p:spPr bwMode="auto">
          <a:xfrm>
            <a:off x="5615757" y="2595478"/>
            <a:ext cx="3970337" cy="525463"/>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62" name="TextBox 20"/>
          <p:cNvSpPr txBox="1"/>
          <p:nvPr/>
        </p:nvSpPr>
        <p:spPr bwMode="auto">
          <a:xfrm>
            <a:off x="5700686" y="2643174"/>
            <a:ext cx="1423788" cy="1015663"/>
          </a:xfrm>
          <a:prstGeom prst="rect">
            <a:avLst/>
          </a:prstGeom>
          <a:noFill/>
        </p:spPr>
        <p:txBody>
          <a:bodyPr wrap="none">
            <a:spAutoFit/>
          </a:bodyPr>
          <a:lstStyle/>
          <a:p>
            <a:pPr>
              <a:buFont typeface="Arial" panose="020B0604020202020204" pitchFamily="34" charset="0"/>
              <a:buNone/>
              <a:defRPr/>
            </a:pPr>
            <a:r>
              <a:rPr lang="en-US" altLang="zh-CN" sz="2000" dirty="0">
                <a:solidFill>
                  <a:srgbClr val="F8F8F8"/>
                </a:solidFill>
                <a:latin typeface="+mn-ea"/>
                <a:ea typeface="+mn-ea"/>
              </a:rPr>
              <a:t>3.</a:t>
            </a:r>
            <a:r>
              <a:rPr lang="zh-CN" altLang="en-US" sz="2000" dirty="0">
                <a:solidFill>
                  <a:srgbClr val="F8F8F8"/>
                </a:solidFill>
                <a:latin typeface="+mn-ea"/>
                <a:ea typeface="+mn-ea"/>
              </a:rPr>
              <a:t>节点编号</a:t>
            </a:r>
            <a:endParaRPr lang="zh-CN" altLang="en-US" sz="2000" dirty="0">
              <a:solidFill>
                <a:srgbClr val="F8F8F8"/>
              </a:solidFill>
              <a:latin typeface="+mn-ea"/>
              <a:ea typeface="+mn-ea"/>
            </a:endParaRPr>
          </a:p>
          <a:p>
            <a:pPr>
              <a:buFont typeface="Arial" panose="020B0604020202020204" pitchFamily="34" charset="0"/>
              <a:buNone/>
              <a:defRPr/>
            </a:pPr>
            <a:endParaRPr lang="zh-CN" altLang="en-US" sz="2000" dirty="0">
              <a:solidFill>
                <a:srgbClr val="F8F8F8"/>
              </a:solidFill>
              <a:latin typeface="+mn-ea"/>
              <a:ea typeface="+mn-ea"/>
            </a:endParaRPr>
          </a:p>
          <a:p>
            <a:pPr>
              <a:buFont typeface="Arial" panose="020B0604020202020204" pitchFamily="34" charset="0"/>
              <a:buNone/>
              <a:defRPr/>
            </a:pPr>
            <a:endParaRPr lang="zh-CN" altLang="en-US" sz="2000" dirty="0">
              <a:solidFill>
                <a:srgbClr val="F8F8F8"/>
              </a:solidFill>
              <a:latin typeface="+mn-ea"/>
              <a:ea typeface="+mn-ea"/>
            </a:endParaRPr>
          </a:p>
        </p:txBody>
      </p:sp>
      <p:pic>
        <p:nvPicPr>
          <p:cNvPr id="27" name="Picture 2"/>
          <p:cNvPicPr>
            <a:picLocks noChangeAspect="1" noChangeArrowheads="1"/>
          </p:cNvPicPr>
          <p:nvPr/>
        </p:nvPicPr>
        <p:blipFill>
          <a:blip r:embed="rId1" cstate="print"/>
          <a:srcRect/>
          <a:stretch>
            <a:fillRect/>
          </a:stretch>
        </p:blipFill>
        <p:spPr bwMode="auto">
          <a:xfrm>
            <a:off x="6988617" y="3887365"/>
            <a:ext cx="3380543" cy="2269506"/>
          </a:xfrm>
          <a:prstGeom prst="rect">
            <a:avLst/>
          </a:prstGeom>
          <a:noFill/>
          <a:ln w="9525">
            <a:noFill/>
            <a:miter lim="800000"/>
            <a:headEnd/>
            <a:tailEnd/>
          </a:ln>
        </p:spPr>
      </p:pic>
    </p:spTree>
  </p:cSld>
  <p:clrMapOvr>
    <a:masterClrMapping/>
  </p:clrMapOvr>
  <p:transition spd="slow" advTm="819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39"/>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8" fill="hold" nodeType="withEffect">
                                  <p:stCondLst>
                                    <p:cond delay="1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22" presetClass="entr" presetSubtype="8" fill="hold" nodeType="withEffect">
                                  <p:stCondLst>
                                    <p:cond delay="20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6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1139"/>
                            </p:stCondLst>
                            <p:childTnLst>
                              <p:par>
                                <p:cTn id="38" presetID="31"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400" fill="hold"/>
                                        <p:tgtEl>
                                          <p:spTgt spid="20"/>
                                        </p:tgtEl>
                                        <p:attrNameLst>
                                          <p:attrName>ppt_w</p:attrName>
                                        </p:attrNameLst>
                                      </p:cBhvr>
                                      <p:tavLst>
                                        <p:tav tm="0">
                                          <p:val>
                                            <p:fltVal val="0"/>
                                          </p:val>
                                        </p:tav>
                                        <p:tav tm="100000">
                                          <p:val>
                                            <p:strVal val="#ppt_w"/>
                                          </p:val>
                                        </p:tav>
                                      </p:tavLst>
                                    </p:anim>
                                    <p:anim calcmode="lin" valueType="num">
                                      <p:cBhvr>
                                        <p:cTn id="41" dur="400" fill="hold"/>
                                        <p:tgtEl>
                                          <p:spTgt spid="20"/>
                                        </p:tgtEl>
                                        <p:attrNameLst>
                                          <p:attrName>ppt_h</p:attrName>
                                        </p:attrNameLst>
                                      </p:cBhvr>
                                      <p:tavLst>
                                        <p:tav tm="0">
                                          <p:val>
                                            <p:fltVal val="0"/>
                                          </p:val>
                                        </p:tav>
                                        <p:tav tm="100000">
                                          <p:val>
                                            <p:strVal val="#ppt_h"/>
                                          </p:val>
                                        </p:tav>
                                      </p:tavLst>
                                    </p:anim>
                                    <p:anim calcmode="lin" valueType="num">
                                      <p:cBhvr>
                                        <p:cTn id="42" dur="400" fill="hold"/>
                                        <p:tgtEl>
                                          <p:spTgt spid="20"/>
                                        </p:tgtEl>
                                        <p:attrNameLst>
                                          <p:attrName>style.rotation</p:attrName>
                                        </p:attrNameLst>
                                      </p:cBhvr>
                                      <p:tavLst>
                                        <p:tav tm="0">
                                          <p:val>
                                            <p:fltVal val="90"/>
                                          </p:val>
                                        </p:tav>
                                        <p:tav tm="100000">
                                          <p:val>
                                            <p:fltVal val="0"/>
                                          </p:val>
                                        </p:tav>
                                      </p:tavLst>
                                    </p:anim>
                                    <p:animEffect transition="in" filter="fade">
                                      <p:cBhvr>
                                        <p:cTn id="43" dur="400"/>
                                        <p:tgtEl>
                                          <p:spTgt spid="20"/>
                                        </p:tgtEl>
                                      </p:cBhvr>
                                    </p:animEffect>
                                  </p:childTnLst>
                                </p:cTn>
                              </p:par>
                            </p:childTnLst>
                          </p:cTn>
                        </p:par>
                        <p:par>
                          <p:cTn id="44" fill="hold">
                            <p:stCondLst>
                              <p:cond delay="1639"/>
                            </p:stCondLst>
                            <p:childTnLst>
                              <p:par>
                                <p:cTn id="45" presetID="31"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400" fill="hold"/>
                                        <p:tgtEl>
                                          <p:spTgt spid="21"/>
                                        </p:tgtEl>
                                        <p:attrNameLst>
                                          <p:attrName>ppt_w</p:attrName>
                                        </p:attrNameLst>
                                      </p:cBhvr>
                                      <p:tavLst>
                                        <p:tav tm="0">
                                          <p:val>
                                            <p:fltVal val="0"/>
                                          </p:val>
                                        </p:tav>
                                        <p:tav tm="100000">
                                          <p:val>
                                            <p:strVal val="#ppt_w"/>
                                          </p:val>
                                        </p:tav>
                                      </p:tavLst>
                                    </p:anim>
                                    <p:anim calcmode="lin" valueType="num">
                                      <p:cBhvr>
                                        <p:cTn id="48" dur="400" fill="hold"/>
                                        <p:tgtEl>
                                          <p:spTgt spid="21"/>
                                        </p:tgtEl>
                                        <p:attrNameLst>
                                          <p:attrName>ppt_h</p:attrName>
                                        </p:attrNameLst>
                                      </p:cBhvr>
                                      <p:tavLst>
                                        <p:tav tm="0">
                                          <p:val>
                                            <p:fltVal val="0"/>
                                          </p:val>
                                        </p:tav>
                                        <p:tav tm="100000">
                                          <p:val>
                                            <p:strVal val="#ppt_h"/>
                                          </p:val>
                                        </p:tav>
                                      </p:tavLst>
                                    </p:anim>
                                    <p:anim calcmode="lin" valueType="num">
                                      <p:cBhvr>
                                        <p:cTn id="49" dur="400" fill="hold"/>
                                        <p:tgtEl>
                                          <p:spTgt spid="21"/>
                                        </p:tgtEl>
                                        <p:attrNameLst>
                                          <p:attrName>style.rotation</p:attrName>
                                        </p:attrNameLst>
                                      </p:cBhvr>
                                      <p:tavLst>
                                        <p:tav tm="0">
                                          <p:val>
                                            <p:fltVal val="90"/>
                                          </p:val>
                                        </p:tav>
                                        <p:tav tm="100000">
                                          <p:val>
                                            <p:fltVal val="0"/>
                                          </p:val>
                                        </p:tav>
                                      </p:tavLst>
                                    </p:anim>
                                    <p:animEffect transition="in" filter="fade">
                                      <p:cBhvr>
                                        <p:cTn id="50" dur="400"/>
                                        <p:tgtEl>
                                          <p:spTgt spid="21"/>
                                        </p:tgtEl>
                                      </p:cBhvr>
                                    </p:animEffect>
                                  </p:childTnLst>
                                </p:cTn>
                              </p:par>
                            </p:childTnLst>
                          </p:cTn>
                        </p:par>
                        <p:par>
                          <p:cTn id="51" fill="hold">
                            <p:stCondLst>
                              <p:cond delay="2139"/>
                            </p:stCondLst>
                            <p:childTnLst>
                              <p:par>
                                <p:cTn id="52" presetID="31"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400" fill="hold"/>
                                        <p:tgtEl>
                                          <p:spTgt spid="22"/>
                                        </p:tgtEl>
                                        <p:attrNameLst>
                                          <p:attrName>ppt_w</p:attrName>
                                        </p:attrNameLst>
                                      </p:cBhvr>
                                      <p:tavLst>
                                        <p:tav tm="0">
                                          <p:val>
                                            <p:fltVal val="0"/>
                                          </p:val>
                                        </p:tav>
                                        <p:tav tm="100000">
                                          <p:val>
                                            <p:strVal val="#ppt_w"/>
                                          </p:val>
                                        </p:tav>
                                      </p:tavLst>
                                    </p:anim>
                                    <p:anim calcmode="lin" valueType="num">
                                      <p:cBhvr>
                                        <p:cTn id="55" dur="400" fill="hold"/>
                                        <p:tgtEl>
                                          <p:spTgt spid="22"/>
                                        </p:tgtEl>
                                        <p:attrNameLst>
                                          <p:attrName>ppt_h</p:attrName>
                                        </p:attrNameLst>
                                      </p:cBhvr>
                                      <p:tavLst>
                                        <p:tav tm="0">
                                          <p:val>
                                            <p:fltVal val="0"/>
                                          </p:val>
                                        </p:tav>
                                        <p:tav tm="100000">
                                          <p:val>
                                            <p:strVal val="#ppt_h"/>
                                          </p:val>
                                        </p:tav>
                                      </p:tavLst>
                                    </p:anim>
                                    <p:anim calcmode="lin" valueType="num">
                                      <p:cBhvr>
                                        <p:cTn id="56" dur="400" fill="hold"/>
                                        <p:tgtEl>
                                          <p:spTgt spid="22"/>
                                        </p:tgtEl>
                                        <p:attrNameLst>
                                          <p:attrName>style.rotation</p:attrName>
                                        </p:attrNameLst>
                                      </p:cBhvr>
                                      <p:tavLst>
                                        <p:tav tm="0">
                                          <p:val>
                                            <p:fltVal val="90"/>
                                          </p:val>
                                        </p:tav>
                                        <p:tav tm="100000">
                                          <p:val>
                                            <p:fltVal val="0"/>
                                          </p:val>
                                        </p:tav>
                                      </p:tavLst>
                                    </p:anim>
                                    <p:animEffect transition="in" filter="fade">
                                      <p:cBhvr>
                                        <p:cTn id="57" dur="400"/>
                                        <p:tgtEl>
                                          <p:spTgt spid="22"/>
                                        </p:tgtEl>
                                      </p:cBhvr>
                                    </p:animEffect>
                                  </p:childTnLst>
                                </p:cTn>
                              </p:par>
                            </p:childTnLst>
                          </p:cTn>
                        </p:par>
                        <p:par>
                          <p:cTn id="58" fill="hold">
                            <p:stCondLst>
                              <p:cond delay="2639"/>
                            </p:stCondLst>
                            <p:childTnLst>
                              <p:par>
                                <p:cTn id="59" presetID="12" presetClass="entr" presetSubtype="2"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additive="base">
                                        <p:cTn id="61" dur="500"/>
                                        <p:tgtEl>
                                          <p:spTgt spid="63"/>
                                        </p:tgtEl>
                                        <p:attrNameLst>
                                          <p:attrName>ppt_x</p:attrName>
                                        </p:attrNameLst>
                                      </p:cBhvr>
                                      <p:tavLst>
                                        <p:tav tm="0">
                                          <p:val>
                                            <p:strVal val="#ppt_x+#ppt_w*1.125000"/>
                                          </p:val>
                                        </p:tav>
                                        <p:tav tm="100000">
                                          <p:val>
                                            <p:strVal val="#ppt_x"/>
                                          </p:val>
                                        </p:tav>
                                      </p:tavLst>
                                    </p:anim>
                                    <p:animEffect transition="in" filter="wipe(left)">
                                      <p:cBhvr>
                                        <p:cTn id="62" dur="500"/>
                                        <p:tgtEl>
                                          <p:spTgt spid="63"/>
                                        </p:tgtEl>
                                      </p:cBhvr>
                                    </p:animEffect>
                                  </p:childTnLst>
                                </p:cTn>
                              </p:par>
                            </p:childTnLst>
                          </p:cTn>
                        </p:par>
                        <p:par>
                          <p:cTn id="63" fill="hold">
                            <p:stCondLst>
                              <p:cond delay="3139"/>
                            </p:stCondLst>
                            <p:childTnLst>
                              <p:par>
                                <p:cTn id="64" presetID="2" presetClass="entr" presetSubtype="8" fill="hold" nodeType="afterEffect">
                                  <p:stCondLst>
                                    <p:cond delay="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0-#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100"/>
                                  </p:stCondLst>
                                  <p:childTnLst>
                                    <p:set>
                                      <p:cBhvr>
                                        <p:cTn id="69" dur="1" fill="hold">
                                          <p:stCondLst>
                                            <p:cond delay="0"/>
                                          </p:stCondLst>
                                        </p:cTn>
                                        <p:tgtEl>
                                          <p:spTgt spid="67"/>
                                        </p:tgtEl>
                                        <p:attrNameLst>
                                          <p:attrName>style.visibility</p:attrName>
                                        </p:attrNameLst>
                                      </p:cBhvr>
                                      <p:to>
                                        <p:strVal val="visible"/>
                                      </p:to>
                                    </p:set>
                                    <p:anim calcmode="lin" valueType="num">
                                      <p:cBhvr additive="base">
                                        <p:cTn id="70" dur="500" fill="hold"/>
                                        <p:tgtEl>
                                          <p:spTgt spid="67"/>
                                        </p:tgtEl>
                                        <p:attrNameLst>
                                          <p:attrName>ppt_x</p:attrName>
                                        </p:attrNameLst>
                                      </p:cBhvr>
                                      <p:tavLst>
                                        <p:tav tm="0">
                                          <p:val>
                                            <p:strVal val="0-#ppt_w/2"/>
                                          </p:val>
                                        </p:tav>
                                        <p:tav tm="100000">
                                          <p:val>
                                            <p:strVal val="#ppt_x"/>
                                          </p:val>
                                        </p:tav>
                                      </p:tavLst>
                                    </p:anim>
                                    <p:anim calcmode="lin" valueType="num">
                                      <p:cBhvr additive="base">
                                        <p:cTn id="71"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13" grpId="0"/>
      <p:bldP spid="14" grpId="0"/>
      <p:bldP spid="15" grpId="0"/>
      <p:bldP spid="20" grpId="0"/>
      <p:bldP spid="21" grpId="0"/>
      <p:bldP spid="22" grpId="0"/>
      <p:bldP spid="6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1916113"/>
            <a:ext cx="5905500" cy="4567725"/>
          </a:xfrm>
          <a:prstGeom prst="rect">
            <a:avLst/>
          </a:prstGeom>
          <a:noFill/>
        </p:spPr>
        <p:txBody>
          <a:bodyPr>
            <a:spAutoFit/>
          </a:bodyPr>
          <a:lstStyle/>
          <a:p>
            <a:pPr>
              <a:lnSpc>
                <a:spcPct val="150000"/>
              </a:lnSpc>
              <a:buFont typeface="Arial" panose="020B0604020202020204" pitchFamily="34" charset="0"/>
              <a:buNone/>
              <a:defRPr/>
            </a:pPr>
            <a:r>
              <a:rPr lang="zh-CN" altLang="en-US" sz="2400" dirty="0">
                <a:latin typeface="+mn-ea"/>
                <a:ea typeface="+mn-ea"/>
              </a:rPr>
              <a:t>一、单代号网络图的组成</a:t>
            </a:r>
            <a:endParaRPr lang="zh-CN" altLang="en-US" sz="2400" dirty="0">
              <a:latin typeface="+mn-ea"/>
              <a:ea typeface="+mn-ea"/>
            </a:endParaRPr>
          </a:p>
          <a:p>
            <a:pPr>
              <a:lnSpc>
                <a:spcPct val="150000"/>
              </a:lnSpc>
              <a:buFont typeface="Arial" panose="020B0604020202020204" pitchFamily="34" charset="0"/>
              <a:buNone/>
              <a:defRPr/>
            </a:pP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单代号网络计划的基本符号也是箭线、节点和节点编号。</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（一）箭线</a:t>
            </a:r>
            <a:endParaRPr lang="zh-CN" altLang="en-US"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单代号网络图中，箭线表示紧邻工作之间的逻辑关系。</a:t>
            </a:r>
            <a:endParaRPr lang="en-US" altLang="zh-CN" sz="1600" dirty="0">
              <a:latin typeface="+mn-ea"/>
              <a:ea typeface="+mn-ea"/>
            </a:endParaRPr>
          </a:p>
          <a:p>
            <a:pPr>
              <a:lnSpc>
                <a:spcPct val="150000"/>
              </a:lnSpc>
              <a:buFont typeface="Arial" panose="020B0604020202020204" pitchFamily="34" charset="0"/>
              <a:buNone/>
              <a:defRPr/>
            </a:pPr>
            <a:r>
              <a:rPr lang="zh-CN" altLang="en-US" dirty="0">
                <a:latin typeface="+mn-ea"/>
                <a:ea typeface="+mn-ea"/>
              </a:rPr>
              <a:t>（二）节点</a:t>
            </a:r>
            <a:endParaRPr lang="zh-CN" altLang="en-US" dirty="0">
              <a:latin typeface="+mn-ea"/>
              <a:ea typeface="+mn-ea"/>
            </a:endParaRPr>
          </a:p>
          <a:p>
            <a:pPr>
              <a:lnSpc>
                <a:spcPct val="150000"/>
              </a:lnSpc>
              <a:buFont typeface="Arial" panose="020B0604020202020204" pitchFamily="34" charset="0"/>
              <a:buNone/>
              <a:defRPr/>
            </a:pPr>
            <a:r>
              <a:rPr lang="zh-CN" altLang="en-US" dirty="0">
                <a:latin typeface="+mn-ea"/>
                <a:ea typeface="+mn-ea"/>
              </a:rPr>
              <a:t>单代号网络图中每一个节点表示一项工作，宜用圆圈或矩形表示。</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（三）节点编号</a:t>
            </a:r>
            <a:endParaRPr lang="zh-CN" altLang="en-US" dirty="0">
              <a:latin typeface="+mn-ea"/>
              <a:ea typeface="+mn-ea"/>
            </a:endParaRPr>
          </a:p>
          <a:p>
            <a:pPr>
              <a:lnSpc>
                <a:spcPct val="150000"/>
              </a:lnSpc>
              <a:buFont typeface="Arial" panose="020B0604020202020204" pitchFamily="34" charset="0"/>
              <a:buNone/>
              <a:defRPr/>
            </a:pPr>
            <a:r>
              <a:rPr lang="zh-CN" altLang="en-US" dirty="0">
                <a:latin typeface="+mn-ea"/>
                <a:ea typeface="+mn-ea"/>
              </a:rPr>
              <a:t>单代号网络图的节点编号与双代号网络图一样。</a:t>
            </a:r>
            <a:endParaRPr lang="zh-CN" altLang="en-US" dirty="0">
              <a:latin typeface="+mn-ea"/>
              <a:ea typeface="+mn-ea"/>
            </a:endParaRPr>
          </a:p>
          <a:p>
            <a:pPr>
              <a:lnSpc>
                <a:spcPct val="150000"/>
              </a:lnSpc>
              <a:buFont typeface="Arial" panose="020B0604020202020204" pitchFamily="34" charset="0"/>
              <a:buNone/>
              <a:defRPr/>
            </a:pPr>
            <a:endParaRPr lang="en-US" altLang="zh-CN" dirty="0">
              <a:latin typeface="+mn-ea"/>
              <a:ea typeface="+mn-ea"/>
            </a:endParaRPr>
          </a:p>
        </p:txBody>
      </p:sp>
      <p:pic>
        <p:nvPicPr>
          <p:cNvPr id="5122" name="Picture 2"/>
          <p:cNvPicPr>
            <a:picLocks noChangeAspect="1" noChangeArrowheads="1"/>
          </p:cNvPicPr>
          <p:nvPr/>
        </p:nvPicPr>
        <p:blipFill>
          <a:blip r:embed="rId1" cstate="print"/>
          <a:srcRect/>
          <a:stretch>
            <a:fillRect/>
          </a:stretch>
        </p:blipFill>
        <p:spPr bwMode="auto">
          <a:xfrm>
            <a:off x="549324" y="1986955"/>
            <a:ext cx="4252913" cy="3170237"/>
          </a:xfrm>
          <a:prstGeom prst="rect">
            <a:avLst/>
          </a:prstGeom>
          <a:noFill/>
          <a:ln w="9525">
            <a:noFill/>
            <a:miter lim="800000"/>
            <a:headEnd/>
            <a:tailEnd/>
          </a:ln>
        </p:spPr>
      </p:pic>
      <p:sp>
        <p:nvSpPr>
          <p:cNvPr id="9" name="TextBox 54"/>
          <p:cNvSpPr txBox="1">
            <a:spLocks noChangeArrowheads="1"/>
          </p:cNvSpPr>
          <p:nvPr/>
        </p:nvSpPr>
        <p:spPr bwMode="auto">
          <a:xfrm>
            <a:off x="1390337" y="155787"/>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单代号网络计划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4779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23864" y="908720"/>
            <a:ext cx="11233248" cy="5583388"/>
          </a:xfrm>
          <a:prstGeom prst="rect">
            <a:avLst/>
          </a:prstGeom>
          <a:noFill/>
        </p:spPr>
        <p:txBody>
          <a:bodyPr wrap="square">
            <a:spAutoFit/>
          </a:bodyPr>
          <a:lstStyle/>
          <a:p>
            <a:pPr>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二、单代号网络图绘制</a:t>
            </a:r>
            <a:br>
              <a:rPr lang="zh-CN" altLang="en-US" dirty="0">
                <a:latin typeface="微软雅黑" panose="020B0503020204020204" pitchFamily="34" charset="-122"/>
                <a:ea typeface="微软雅黑" panose="020B0503020204020204" pitchFamily="34" charset="-122"/>
              </a:rPr>
            </a:b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（一）单代号网络图绘制规则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）必须正确表述已定的逻辑关系。</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）严禁出现循环线路。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）不允许出现编号相同的工作。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）严禁出现双箭头箭线或无箭头的连线。</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）单代号网络图中只应有一个起点节点和一个终点节点，当网络图中有多项起点 节点或多项终点节点时，应在网络图的两端分别设置一个虚拟的起点节点和终点节点。</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）严禁出现没有箭尾节点的箭线和没有箭头节点的箭线。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）绘制网络图时，箭线不宜交叉，当交叉不可避免时，可采用过桥法和指向法 绘制。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）单代号网络图中不允许出现有重复编号的工作，一个编号只能代表一项工作， 而且箭头节点编号要大于箭尾节点编号。 </a:t>
            </a:r>
            <a:endParaRPr lang="en-US" altLang="zh-CN" dirty="0">
              <a:latin typeface="微软雅黑" panose="020B0503020204020204" pitchFamily="34" charset="-122"/>
              <a:ea typeface="微软雅黑" panose="020B0503020204020204" pitchFamily="34" charset="-122"/>
            </a:endParaRPr>
          </a:p>
        </p:txBody>
      </p:sp>
      <p:sp>
        <p:nvSpPr>
          <p:cNvPr id="5" name="TextBox 54"/>
          <p:cNvSpPr txBox="1">
            <a:spLocks noChangeArrowheads="1"/>
          </p:cNvSpPr>
          <p:nvPr/>
        </p:nvSpPr>
        <p:spPr bwMode="auto">
          <a:xfrm>
            <a:off x="1390337" y="155787"/>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单代号网络计划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9" name="TextBox 55"/>
          <p:cNvSpPr txBox="1">
            <a:spLocks noChangeArrowheads="1"/>
          </p:cNvSpPr>
          <p:nvPr/>
        </p:nvSpPr>
        <p:spPr bwMode="auto">
          <a:xfrm>
            <a:off x="-310331" y="14779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23864" y="908720"/>
            <a:ext cx="10387085" cy="2120902"/>
          </a:xfrm>
          <a:prstGeom prst="rect">
            <a:avLst/>
          </a:prstGeom>
          <a:noFill/>
        </p:spPr>
        <p:txBody>
          <a:bodyPr wrap="square">
            <a:spAutoFit/>
          </a:bodyPr>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（二）单代号网络图的绘制方法</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单代号网络图的绘制方法与双代号网络图的绘制方法基本相同，而且由于单代号 网络图逻辑关系容易表达，因此绘制方法更为简便。</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（三）示例 </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 </a:t>
            </a:r>
            <a:r>
              <a:rPr lang="en-US" altLang="zh-CN" dirty="0">
                <a:latin typeface="微软雅黑" panose="020B0503020204020204" pitchFamily="34" charset="-122"/>
                <a:ea typeface="微软雅黑" panose="020B0503020204020204" pitchFamily="34" charset="-122"/>
              </a:rPr>
              <a:t>3-5】</a:t>
            </a:r>
            <a:r>
              <a:rPr lang="zh-CN" altLang="en-US" dirty="0">
                <a:latin typeface="微软雅黑" panose="020B0503020204020204" pitchFamily="34" charset="-122"/>
                <a:ea typeface="微软雅黑" panose="020B0503020204020204" pitchFamily="34" charset="-122"/>
              </a:rPr>
              <a:t>某基础分</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段施工，挖土</a:t>
            </a:r>
            <a:r>
              <a:rPr lang="en-US" altLang="zh-CN" dirty="0">
                <a:latin typeface="微软雅黑" panose="020B0503020204020204" pitchFamily="34" charset="-122"/>
                <a:ea typeface="微软雅黑" panose="020B0503020204020204" pitchFamily="34" charset="-122"/>
              </a:rPr>
              <a:t>12d</a:t>
            </a:r>
            <a:r>
              <a:rPr lang="zh-CN" altLang="en-US" dirty="0">
                <a:latin typeface="微软雅黑" panose="020B0503020204020204" pitchFamily="34" charset="-122"/>
                <a:ea typeface="微软雅黑" panose="020B0503020204020204" pitchFamily="34" charset="-122"/>
              </a:rPr>
              <a:t>、垫层</a:t>
            </a:r>
            <a:r>
              <a:rPr lang="en-US" altLang="zh-CN" dirty="0">
                <a:latin typeface="微软雅黑" panose="020B0503020204020204" pitchFamily="34" charset="-122"/>
                <a:ea typeface="微软雅黑" panose="020B0503020204020204" pitchFamily="34" charset="-122"/>
              </a:rPr>
              <a:t>6d</a:t>
            </a:r>
            <a:r>
              <a:rPr lang="zh-CN" altLang="en-US" dirty="0">
                <a:latin typeface="微软雅黑" panose="020B0503020204020204" pitchFamily="34" charset="-122"/>
                <a:ea typeface="微软雅黑" panose="020B0503020204020204" pitchFamily="34" charset="-122"/>
              </a:rPr>
              <a:t>、砌基础</a:t>
            </a:r>
            <a:r>
              <a:rPr lang="en-US" altLang="zh-CN" dirty="0">
                <a:latin typeface="微软雅黑" panose="020B0503020204020204" pitchFamily="34" charset="-122"/>
                <a:ea typeface="微软雅黑" panose="020B0503020204020204" pitchFamily="34" charset="-122"/>
              </a:rPr>
              <a:t>9d</a:t>
            </a:r>
            <a:r>
              <a:rPr lang="zh-CN" altLang="en-US" dirty="0">
                <a:latin typeface="微软雅黑" panose="020B0503020204020204" pitchFamily="34" charset="-122"/>
                <a:ea typeface="微软雅黑" panose="020B0503020204020204" pitchFamily="34" charset="-122"/>
              </a:rPr>
              <a:t>、回填</a:t>
            </a:r>
            <a:r>
              <a:rPr lang="en-US" altLang="zh-CN" dirty="0">
                <a:latin typeface="微软雅黑" panose="020B0503020204020204" pitchFamily="34" charset="-122"/>
                <a:ea typeface="微软雅黑" panose="020B0503020204020204" pitchFamily="34" charset="-122"/>
              </a:rPr>
              <a:t>3d</a:t>
            </a:r>
            <a:r>
              <a:rPr lang="zh-CN" altLang="en-US" dirty="0">
                <a:latin typeface="微软雅黑" panose="020B0503020204020204" pitchFamily="34" charset="-122"/>
                <a:ea typeface="微软雅黑" panose="020B0503020204020204" pitchFamily="34" charset="-122"/>
              </a:rPr>
              <a:t>。各节点 编号及其紧前、紧后工作如表 </a:t>
            </a:r>
            <a:r>
              <a:rPr lang="en-US" altLang="zh-CN" dirty="0">
                <a:latin typeface="微软雅黑" panose="020B0503020204020204" pitchFamily="34" charset="-122"/>
                <a:ea typeface="微软雅黑" panose="020B0503020204020204" pitchFamily="34" charset="-122"/>
              </a:rPr>
              <a:t>3-5 </a:t>
            </a:r>
            <a:r>
              <a:rPr lang="zh-CN" altLang="en-US" dirty="0">
                <a:latin typeface="微软雅黑" panose="020B0503020204020204" pitchFamily="34" charset="-122"/>
                <a:ea typeface="微软雅黑" panose="020B0503020204020204" pitchFamily="34" charset="-122"/>
              </a:rPr>
              <a:t>所示。请绘制单代号网络图。</a:t>
            </a:r>
            <a:endParaRPr lang="en-US" altLang="zh-CN"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69789" y="3284984"/>
            <a:ext cx="5834073" cy="2120902"/>
          </a:xfrm>
          <a:prstGeom prst="rect">
            <a:avLst/>
          </a:prstGeom>
        </p:spPr>
      </p:pic>
      <p:pic>
        <p:nvPicPr>
          <p:cNvPr id="3" name="图片 2"/>
          <p:cNvPicPr>
            <a:picLocks noChangeAspect="1"/>
          </p:cNvPicPr>
          <p:nvPr/>
        </p:nvPicPr>
        <p:blipFill>
          <a:blip r:embed="rId2"/>
          <a:stretch>
            <a:fillRect/>
          </a:stretch>
        </p:blipFill>
        <p:spPr>
          <a:xfrm>
            <a:off x="7521889" y="3121492"/>
            <a:ext cx="3676659" cy="2539833"/>
          </a:xfrm>
          <a:prstGeom prst="rect">
            <a:avLst/>
          </a:prstGeom>
        </p:spPr>
      </p:pic>
      <p:sp>
        <p:nvSpPr>
          <p:cNvPr id="9" name="TextBox 54"/>
          <p:cNvSpPr txBox="1">
            <a:spLocks noChangeArrowheads="1"/>
          </p:cNvSpPr>
          <p:nvPr/>
        </p:nvSpPr>
        <p:spPr bwMode="auto">
          <a:xfrm>
            <a:off x="1390337" y="155787"/>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单代号网络计划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4779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1484784"/>
            <a:ext cx="5905500" cy="1428404"/>
          </a:xfrm>
          <a:prstGeom prst="rect">
            <a:avLst/>
          </a:prstGeom>
          <a:noFill/>
        </p:spPr>
        <p:txBody>
          <a:bodyPr>
            <a:spAutoFit/>
          </a:bodyPr>
          <a:lstStyle/>
          <a:p>
            <a:pPr>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三、单代号网络计划时间参数的计算</a:t>
            </a:r>
            <a:endParaRPr lang="zh-CN" altLang="en-US" sz="2400"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（一）单代号网络计划常用符号 </a:t>
            </a:r>
            <a:endParaRPr lang="en-US" altLang="zh-CN" dirty="0">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1" cstate="print"/>
          <a:srcRect/>
          <a:stretch>
            <a:fillRect/>
          </a:stretch>
        </p:blipFill>
        <p:spPr bwMode="auto">
          <a:xfrm>
            <a:off x="699282" y="2420888"/>
            <a:ext cx="4113235" cy="3066852"/>
          </a:xfrm>
          <a:prstGeom prst="rect">
            <a:avLst/>
          </a:prstGeom>
          <a:noFill/>
          <a:ln w="9525">
            <a:noFill/>
            <a:miter lim="800000"/>
            <a:headEnd/>
            <a:tailEnd/>
          </a:ln>
        </p:spPr>
      </p:pic>
      <p:pic>
        <p:nvPicPr>
          <p:cNvPr id="2" name="图片 1"/>
          <p:cNvPicPr>
            <a:picLocks noChangeAspect="1"/>
          </p:cNvPicPr>
          <p:nvPr/>
        </p:nvPicPr>
        <p:blipFill>
          <a:blip r:embed="rId2"/>
          <a:stretch>
            <a:fillRect/>
          </a:stretch>
        </p:blipFill>
        <p:spPr>
          <a:xfrm>
            <a:off x="5378301" y="2916316"/>
            <a:ext cx="4816257" cy="2682472"/>
          </a:xfrm>
          <a:prstGeom prst="rect">
            <a:avLst/>
          </a:prstGeom>
        </p:spPr>
      </p:pic>
      <p:sp>
        <p:nvSpPr>
          <p:cNvPr id="9" name="TextBox 54"/>
          <p:cNvSpPr txBox="1">
            <a:spLocks noChangeArrowheads="1"/>
          </p:cNvSpPr>
          <p:nvPr/>
        </p:nvSpPr>
        <p:spPr bwMode="auto">
          <a:xfrm>
            <a:off x="1390337" y="155787"/>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单代号网络计划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4779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090269" y="1844824"/>
            <a:ext cx="5905500" cy="3782895"/>
          </a:xfrm>
          <a:prstGeom prst="rect">
            <a:avLst/>
          </a:prstGeom>
          <a:noFill/>
        </p:spPr>
        <p:txBody>
          <a:bodyPr>
            <a:spAutoFit/>
          </a:bodyPr>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（二）单代号网络计划时间参数计算方法</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最早时间计算</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网络计划的计算工期</a:t>
            </a:r>
            <a:r>
              <a:rPr lang="en-US" altLang="zh-CN" dirty="0">
                <a:latin typeface="微软雅黑" panose="020B0503020204020204" pitchFamily="34" charset="-122"/>
                <a:ea typeface="微软雅黑" panose="020B0503020204020204" pitchFamily="34" charset="-122"/>
              </a:rPr>
              <a:t>Tc </a:t>
            </a:r>
            <a:br>
              <a:rPr lang="zh-CN" altLang="en-US"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确定网络计划的计划工期</a:t>
            </a:r>
            <a:r>
              <a:rPr lang="en-US" altLang="zh-CN" dirty="0" err="1">
                <a:latin typeface="微软雅黑" panose="020B0503020204020204" pitchFamily="34" charset="-122"/>
                <a:ea typeface="微软雅黑" panose="020B0503020204020204" pitchFamily="34" charset="-122"/>
              </a:rPr>
              <a:t>Tp</a:t>
            </a:r>
            <a:r>
              <a:rPr lang="en-US" altLang="zh-CN" dirty="0">
                <a:latin typeface="微软雅黑" panose="020B0503020204020204" pitchFamily="34" charset="-122"/>
                <a:ea typeface="微软雅黑" panose="020B0503020204020204" pitchFamily="34" charset="-122"/>
              </a:rPr>
              <a:t>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相邻两项工作 </a:t>
            </a:r>
            <a:r>
              <a:rPr lang="en-US" altLang="zh-CN" dirty="0" err="1">
                <a:latin typeface="微软雅黑" panose="020B0503020204020204" pitchFamily="34" charset="-122"/>
                <a:ea typeface="微软雅黑" panose="020B0503020204020204" pitchFamily="34" charset="-122"/>
              </a:rPr>
              <a:t>i</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和 </a:t>
            </a:r>
            <a:r>
              <a:rPr lang="en-US" altLang="zh-CN" dirty="0">
                <a:latin typeface="微软雅黑" panose="020B0503020204020204" pitchFamily="34" charset="-122"/>
                <a:ea typeface="微软雅黑" panose="020B0503020204020204" pitchFamily="34" charset="-122"/>
              </a:rPr>
              <a:t>j </a:t>
            </a:r>
            <a:r>
              <a:rPr lang="zh-CN" altLang="en-US" dirty="0">
                <a:latin typeface="微软雅黑" panose="020B0503020204020204" pitchFamily="34" charset="-122"/>
                <a:ea typeface="微软雅黑" panose="020B0503020204020204" pitchFamily="34" charset="-122"/>
              </a:rPr>
              <a:t>之间的时间间隔</a:t>
            </a:r>
            <a:r>
              <a:rPr lang="en-US" altLang="zh-CN" dirty="0" err="1">
                <a:latin typeface="微软雅黑" panose="020B0503020204020204" pitchFamily="34" charset="-122"/>
                <a:ea typeface="微软雅黑" panose="020B0503020204020204" pitchFamily="34" charset="-122"/>
              </a:rPr>
              <a:t>LAGjj</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5. </a:t>
            </a:r>
            <a:r>
              <a:rPr lang="zh-CN" altLang="en-US" dirty="0">
                <a:latin typeface="微软雅黑" panose="020B0503020204020204" pitchFamily="34" charset="-122"/>
                <a:ea typeface="微软雅黑" panose="020B0503020204020204" pitchFamily="34" charset="-122"/>
              </a:rPr>
              <a:t>工作总时差</a:t>
            </a:r>
            <a:r>
              <a:rPr lang="en-US" altLang="zh-CN" dirty="0">
                <a:latin typeface="微软雅黑" panose="020B0503020204020204" pitchFamily="34" charset="-122"/>
                <a:ea typeface="微软雅黑" panose="020B0503020204020204" pitchFamily="34" charset="-122"/>
              </a:rPr>
              <a:t>TF </a:t>
            </a:r>
            <a:r>
              <a:rPr lang="en-US" altLang="zh-CN" dirty="0" err="1">
                <a:latin typeface="微软雅黑" panose="020B0503020204020204" pitchFamily="34" charset="-122"/>
                <a:ea typeface="微软雅黑" panose="020B0503020204020204" pitchFamily="34" charset="-122"/>
              </a:rPr>
              <a:t>i</a:t>
            </a:r>
            <a:r>
              <a:rPr lang="zh-CN" altLang="en-US" dirty="0">
                <a:latin typeface="微软雅黑" panose="020B0503020204020204" pitchFamily="34" charset="-122"/>
                <a:ea typeface="微软雅黑" panose="020B0503020204020204" pitchFamily="34" charset="-122"/>
              </a:rPr>
              <a:t>的计算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6. </a:t>
            </a:r>
            <a:r>
              <a:rPr lang="zh-CN" altLang="en-US" dirty="0">
                <a:latin typeface="微软雅黑" panose="020B0503020204020204" pitchFamily="34" charset="-122"/>
                <a:ea typeface="微软雅黑" panose="020B0503020204020204" pitchFamily="34" charset="-122"/>
              </a:rPr>
              <a:t>工作的自由时差 </a:t>
            </a:r>
            <a:r>
              <a:rPr lang="en-US" altLang="zh-CN" dirty="0" err="1">
                <a:latin typeface="微软雅黑" panose="020B0503020204020204" pitchFamily="34" charset="-122"/>
                <a:ea typeface="微软雅黑" panose="020B0503020204020204" pitchFamily="34" charset="-122"/>
              </a:rPr>
              <a:t>FFi</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7. </a:t>
            </a:r>
            <a:r>
              <a:rPr lang="zh-CN" altLang="en-US" dirty="0">
                <a:latin typeface="微软雅黑" panose="020B0503020204020204" pitchFamily="34" charset="-122"/>
                <a:ea typeface="微软雅黑" panose="020B0503020204020204" pitchFamily="34" charset="-122"/>
              </a:rPr>
              <a:t>最迟完成时间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8. </a:t>
            </a:r>
            <a:r>
              <a:rPr lang="zh-CN" altLang="en-US" dirty="0">
                <a:latin typeface="微软雅黑" panose="020B0503020204020204" pitchFamily="34" charset="-122"/>
                <a:ea typeface="微软雅黑" panose="020B0503020204020204" pitchFamily="34" charset="-122"/>
              </a:rPr>
              <a:t>最迟开始时间 </a:t>
            </a:r>
            <a:r>
              <a:rPr lang="en-US" altLang="zh-CN" dirty="0" err="1">
                <a:latin typeface="微软雅黑" panose="020B0503020204020204" pitchFamily="34" charset="-122"/>
                <a:ea typeface="微软雅黑" panose="020B0503020204020204" pitchFamily="34" charset="-122"/>
              </a:rPr>
              <a:t>LSi</a:t>
            </a:r>
            <a:r>
              <a:rPr lang="en-US" altLang="zh-CN" dirty="0">
                <a:latin typeface="微软雅黑" panose="020B0503020204020204" pitchFamily="34" charset="-122"/>
                <a:ea typeface="微软雅黑" panose="020B0503020204020204" pitchFamily="34" charset="-122"/>
              </a:rPr>
              <a:t> </a:t>
            </a:r>
            <a:endParaRPr lang="en-US" altLang="zh-CN" dirty="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1" cstate="print"/>
          <a:srcRect/>
          <a:stretch>
            <a:fillRect/>
          </a:stretch>
        </p:blipFill>
        <p:spPr bwMode="auto">
          <a:xfrm>
            <a:off x="481757" y="2420888"/>
            <a:ext cx="4355515" cy="2874640"/>
          </a:xfrm>
          <a:prstGeom prst="rect">
            <a:avLst/>
          </a:prstGeom>
          <a:noFill/>
          <a:ln w="9525">
            <a:noFill/>
            <a:miter lim="800000"/>
            <a:headEnd/>
            <a:tailEnd/>
          </a:ln>
        </p:spPr>
      </p:pic>
      <p:sp>
        <p:nvSpPr>
          <p:cNvPr id="9" name="TextBox 54"/>
          <p:cNvSpPr txBox="1">
            <a:spLocks noChangeArrowheads="1"/>
          </p:cNvSpPr>
          <p:nvPr/>
        </p:nvSpPr>
        <p:spPr bwMode="auto">
          <a:xfrm>
            <a:off x="1390337" y="155787"/>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单代号网络计划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310331" y="14779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66788" y="1268760"/>
            <a:ext cx="5905500" cy="3505896"/>
          </a:xfrm>
          <a:prstGeom prst="rect">
            <a:avLst/>
          </a:prstGeom>
          <a:noFill/>
        </p:spPr>
        <p:txBody>
          <a:bodyPr>
            <a:spAutoFit/>
          </a:bodyPr>
          <a:lstStyle/>
          <a:p>
            <a:pPr>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四、关键工作和关键线路的确定</a:t>
            </a:r>
            <a:endParaRPr lang="zh-CN" altLang="en-US" sz="2400"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br>
              <a:rPr lang="zh-CN" altLang="en-US"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（一）关键工作的确定</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网络计划中机动时间最少的工作称为关键工作。因此，网络计划中工作总时间差 最小的工作也就是关键工作。</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（二）关键线路的确定</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网络计划中自始至终全由关键工作组成的线路称为关键线路。 </a:t>
            </a:r>
            <a:endParaRPr lang="en-US" altLang="zh-CN" dirty="0">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1" cstate="print"/>
          <a:srcRect/>
          <a:stretch>
            <a:fillRect/>
          </a:stretch>
        </p:blipFill>
        <p:spPr bwMode="auto">
          <a:xfrm>
            <a:off x="7538541" y="1824795"/>
            <a:ext cx="4065046" cy="2393825"/>
          </a:xfrm>
          <a:prstGeom prst="rect">
            <a:avLst/>
          </a:prstGeom>
          <a:noFill/>
          <a:ln w="9525">
            <a:noFill/>
            <a:miter lim="800000"/>
            <a:headEnd/>
            <a:tailEnd/>
          </a:ln>
        </p:spPr>
      </p:pic>
      <p:sp>
        <p:nvSpPr>
          <p:cNvPr id="7" name="TextBox 54"/>
          <p:cNvSpPr txBox="1">
            <a:spLocks noChangeArrowheads="1"/>
          </p:cNvSpPr>
          <p:nvPr/>
        </p:nvSpPr>
        <p:spPr bwMode="auto">
          <a:xfrm>
            <a:off x="1390337" y="155787"/>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单代号网络计划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310331" y="14779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69234" y="1196752"/>
            <a:ext cx="4016979" cy="3008330"/>
          </a:xfrm>
          <a:prstGeom prst="rect">
            <a:avLst/>
          </a:prstGeom>
        </p:spPr>
      </p:pic>
      <p:sp>
        <p:nvSpPr>
          <p:cNvPr id="3" name="矩形 2"/>
          <p:cNvSpPr/>
          <p:nvPr/>
        </p:nvSpPr>
        <p:spPr>
          <a:xfrm>
            <a:off x="1222223" y="4496186"/>
            <a:ext cx="2710999" cy="369332"/>
          </a:xfrm>
          <a:prstGeom prst="rect">
            <a:avLst/>
          </a:prstGeom>
        </p:spPr>
        <p:txBody>
          <a:bodyPr wrap="none">
            <a:spAutoFit/>
          </a:bodyPr>
          <a:lstStyle/>
          <a:p>
            <a:r>
              <a:rPr lang="zh-CN" altLang="en-US" dirty="0"/>
              <a:t>经计算，工期为 18 天。 </a:t>
            </a:r>
            <a:endParaRPr lang="zh-CN" altLang="en-US" dirty="0"/>
          </a:p>
        </p:txBody>
      </p:sp>
      <p:pic>
        <p:nvPicPr>
          <p:cNvPr id="4" name="图片 3"/>
          <p:cNvPicPr>
            <a:picLocks noChangeAspect="1"/>
          </p:cNvPicPr>
          <p:nvPr/>
        </p:nvPicPr>
        <p:blipFill>
          <a:blip r:embed="rId2"/>
          <a:stretch>
            <a:fillRect/>
          </a:stretch>
        </p:blipFill>
        <p:spPr>
          <a:xfrm>
            <a:off x="6072169" y="934753"/>
            <a:ext cx="4104456" cy="4988493"/>
          </a:xfrm>
          <a:prstGeom prst="rect">
            <a:avLst/>
          </a:prstGeom>
        </p:spPr>
      </p:pic>
      <p:sp>
        <p:nvSpPr>
          <p:cNvPr id="7" name="TextBox 54"/>
          <p:cNvSpPr txBox="1">
            <a:spLocks noChangeArrowheads="1"/>
          </p:cNvSpPr>
          <p:nvPr/>
        </p:nvSpPr>
        <p:spPr bwMode="auto">
          <a:xfrm>
            <a:off x="1390337" y="155787"/>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单代号网络计划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310331" y="147792"/>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4</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953896" y="2061617"/>
            <a:ext cx="5429692" cy="769441"/>
          </a:xfrm>
          <a:prstGeom prst="rect">
            <a:avLst/>
          </a:prstGeom>
          <a:noFill/>
          <a:ln w="9525">
            <a:noFill/>
            <a:miter lim="800000"/>
          </a:ln>
        </p:spPr>
        <p:txBody>
          <a:bodyPr wrap="none">
            <a:spAutoFit/>
          </a:bodyPr>
          <a:lstStyle/>
          <a:p>
            <a:pPr marL="0" lvl="1">
              <a:buFont typeface="Arial" panose="020B0604020202020204" pitchFamily="34" charset="0"/>
              <a:buNone/>
            </a:pPr>
            <a:r>
              <a:rPr lang="zh-CN" altLang="en-US" sz="4400" dirty="0">
                <a:latin typeface="微软雅黑" panose="020B0503020204020204" pitchFamily="34" charset="-122"/>
                <a:ea typeface="微软雅黑" panose="020B0503020204020204" pitchFamily="34" charset="-122"/>
                <a:cs typeface="华文细黑"/>
              </a:rPr>
              <a:t> 双代号时标网络计划</a:t>
            </a:r>
            <a:endParaRPr lang="zh-CN" altLang="en-US" sz="4400" dirty="0">
              <a:latin typeface="微软雅黑" panose="020B0503020204020204" pitchFamily="34" charset="-122"/>
              <a:ea typeface="微软雅黑" panose="020B0503020204020204" pitchFamily="34" charset="-122"/>
              <a:cs typeface="华文细黑"/>
            </a:endParaRPr>
          </a:p>
        </p:txBody>
      </p:sp>
      <p:sp>
        <p:nvSpPr>
          <p:cNvPr id="9" name="文本框 9"/>
          <p:cNvSpPr txBox="1">
            <a:spLocks noChangeArrowheads="1"/>
          </p:cNvSpPr>
          <p:nvPr/>
        </p:nvSpPr>
        <p:spPr bwMode="auto">
          <a:xfrm>
            <a:off x="1633538" y="4379913"/>
            <a:ext cx="6153150" cy="1661795"/>
          </a:xfrm>
          <a:prstGeom prst="rect">
            <a:avLst/>
          </a:prstGeom>
          <a:noFill/>
          <a:ln w="9525">
            <a:noFill/>
            <a:miter lim="800000"/>
          </a:ln>
        </p:spPr>
        <p:txBody>
          <a:bodyPr lIns="0" tIns="0" rIns="0" bIns="0">
            <a:spAutoFit/>
          </a:bodyPr>
          <a:lstStyle/>
          <a:p>
            <a:pPr>
              <a:lnSpc>
                <a:spcPct val="20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掌握双代号时标网</a:t>
            </a:r>
            <a:r>
              <a:rPr lang="zh-CN" altLang="en-US" dirty="0">
                <a:latin typeface="微软雅黑" panose="020B0503020204020204" pitchFamily="34" charset="-122"/>
                <a:ea typeface="微软雅黑" panose="020B0503020204020204" pitchFamily="34" charset="-122"/>
                <a:sym typeface="+mn-ea"/>
              </a:rPr>
              <a:t>络</a:t>
            </a:r>
            <a:r>
              <a:rPr lang="zh-CN" altLang="en-US" dirty="0">
                <a:latin typeface="微软雅黑" panose="020B0503020204020204" pitchFamily="34" charset="-122"/>
                <a:ea typeface="微软雅黑" panose="020B0503020204020204" pitchFamily="34" charset="-122"/>
              </a:rPr>
              <a:t>图构成及绘图规则，掌握双代号网</a:t>
            </a:r>
            <a:r>
              <a:rPr lang="zh-CN" altLang="en-US" dirty="0">
                <a:latin typeface="微软雅黑" panose="020B0503020204020204" pitchFamily="34" charset="-122"/>
                <a:ea typeface="微软雅黑" panose="020B0503020204020204" pitchFamily="34" charset="-122"/>
                <a:sym typeface="+mn-ea"/>
              </a:rPr>
              <a:t>络</a:t>
            </a:r>
            <a:r>
              <a:rPr lang="zh-CN" altLang="en-US" dirty="0">
                <a:latin typeface="微软雅黑" panose="020B0503020204020204" pitchFamily="34" charset="-122"/>
                <a:ea typeface="微软雅黑" panose="020B0503020204020204" pitchFamily="34" charset="-122"/>
              </a:rPr>
              <a:t>图的时间参数。能表述双代号时标网</a:t>
            </a:r>
            <a:r>
              <a:rPr lang="zh-CN" altLang="en-US" dirty="0">
                <a:latin typeface="微软雅黑" panose="020B0503020204020204" pitchFamily="34" charset="-122"/>
                <a:ea typeface="微软雅黑" panose="020B0503020204020204" pitchFamily="34" charset="-122"/>
                <a:sym typeface="+mn-ea"/>
              </a:rPr>
              <a:t>络</a:t>
            </a:r>
            <a:r>
              <a:rPr lang="zh-CN" altLang="en-US" dirty="0">
                <a:latin typeface="微软雅黑" panose="020B0503020204020204" pitchFamily="34" charset="-122"/>
                <a:ea typeface="微软雅黑" panose="020B0503020204020204" pitchFamily="34" charset="-122"/>
              </a:rPr>
              <a:t>图构成，能计算双代号时标网</a:t>
            </a:r>
            <a:r>
              <a:rPr lang="zh-CN" altLang="en-US" dirty="0">
                <a:latin typeface="微软雅黑" panose="020B0503020204020204" pitchFamily="34" charset="-122"/>
                <a:ea typeface="微软雅黑" panose="020B0503020204020204" pitchFamily="34" charset="-122"/>
                <a:sym typeface="+mn-ea"/>
              </a:rPr>
              <a:t>络</a:t>
            </a:r>
            <a:r>
              <a:rPr lang="zh-CN" altLang="en-US" dirty="0">
                <a:latin typeface="微软雅黑" panose="020B0503020204020204" pitchFamily="34" charset="-122"/>
                <a:ea typeface="微软雅黑" panose="020B0503020204020204" pitchFamily="34" charset="-122"/>
              </a:rPr>
              <a:t>图的时间参数，能绘制双代号时标网</a:t>
            </a:r>
            <a:r>
              <a:rPr lang="zh-CN" altLang="en-US" dirty="0">
                <a:latin typeface="微软雅黑" panose="020B0503020204020204" pitchFamily="34" charset="-122"/>
                <a:ea typeface="微软雅黑" panose="020B0503020204020204" pitchFamily="34" charset="-122"/>
                <a:sym typeface="+mn-ea"/>
              </a:rPr>
              <a:t>络</a:t>
            </a:r>
            <a:r>
              <a:rPr lang="zh-CN" altLang="en-US" dirty="0">
                <a:latin typeface="微软雅黑" panose="020B0503020204020204" pitchFamily="34" charset="-122"/>
                <a:ea typeface="微软雅黑" panose="020B0503020204020204" pitchFamily="34" charset="-122"/>
              </a:rPr>
              <a:t>图。</a:t>
            </a:r>
            <a:endParaRPr lang="zh-CN" altLang="en-US" dirty="0">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663113" y="4430713"/>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66570"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66572" name="Text Box 12"/>
          <p:cNvSpPr txBox="1">
            <a:spLocks noChangeArrowheads="1"/>
          </p:cNvSpPr>
          <p:nvPr/>
        </p:nvSpPr>
        <p:spPr bwMode="auto">
          <a:xfrm>
            <a:off x="1201738" y="1052513"/>
            <a:ext cx="3151187" cy="1431925"/>
          </a:xfrm>
          <a:prstGeom prst="rect">
            <a:avLst/>
          </a:prstGeom>
          <a:noFill/>
          <a:ln w="9525">
            <a:noFill/>
            <a:miter lim="800000"/>
          </a:ln>
          <a:effectLst/>
        </p:spPr>
        <p:txBody>
          <a:bodyPr>
            <a:spAutoFit/>
          </a:bodyPr>
          <a:lstStyle/>
          <a:p>
            <a:pPr>
              <a:spcBef>
                <a:spcPct val="50000"/>
              </a:spcBef>
            </a:pPr>
            <a:r>
              <a:rPr lang="zh-CN" altLang="en-US" sz="4400">
                <a:latin typeface="微软雅黑" panose="020B0503020204020204" pitchFamily="34" charset="-122"/>
                <a:ea typeface="微软雅黑" panose="020B0503020204020204" pitchFamily="34" charset="-122"/>
              </a:rPr>
              <a:t>学习任务 </a:t>
            </a:r>
            <a:r>
              <a:rPr lang="en-US" altLang="zh-CN" sz="4400">
                <a:latin typeface="微软雅黑" panose="020B0503020204020204" pitchFamily="34" charset="-122"/>
                <a:ea typeface="微软雅黑" panose="020B0503020204020204" pitchFamily="34" charset="-122"/>
              </a:rPr>
              <a:t>4 </a:t>
            </a:r>
            <a:br>
              <a:rPr lang="en-US" altLang="zh-CN" sz="4400">
                <a:latin typeface="微软雅黑" panose="020B0503020204020204" pitchFamily="34" charset="-122"/>
                <a:ea typeface="微软雅黑" panose="020B0503020204020204" pitchFamily="34" charset="-122"/>
              </a:rPr>
            </a:br>
            <a:endParaRPr lang="zh-CN" altLang="en-US" sz="4400">
              <a:latin typeface="微软雅黑" panose="020B0503020204020204" pitchFamily="34" charset="-122"/>
              <a:ea typeface="微软雅黑" panose="020B0503020204020204" pitchFamily="34" charset="-122"/>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1000"/>
                            </p:stCondLst>
                            <p:childTnLst>
                              <p:par>
                                <p:cTn id="25" presetID="26" presetClass="emph" presetSubtype="0" fill="hold" grpId="1" nodeType="afterEffect">
                                  <p:stCondLst>
                                    <p:cond delay="0"/>
                                  </p:stCondLst>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18"/>
                                        </p:tgtEl>
                                      </p:cBhvr>
                                    </p:animEffect>
                                    <p:animScale>
                                      <p:cBhvr>
                                        <p:cTn id="30" dur="250" autoRev="1" fill="hold"/>
                                        <p:tgtEl>
                                          <p:spTgt spid="18"/>
                                        </p:tgtEl>
                                      </p:cBhvr>
                                      <p:by x="105000" y="105000"/>
                                    </p:animScale>
                                  </p:childTnLst>
                                </p:cTn>
                              </p:par>
                              <p:par>
                                <p:cTn id="31" presetID="1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ppt_x</p:attrName>
                                        </p:attrNameLst>
                                      </p:cBhvr>
                                      <p:tavLst>
                                        <p:tav tm="0">
                                          <p:val>
                                            <p:strVal val="#ppt_x-#ppt_w*1.125000"/>
                                          </p:val>
                                        </p:tav>
                                        <p:tav tm="100000">
                                          <p:val>
                                            <p:strVal val="#ppt_x"/>
                                          </p:val>
                                        </p:tav>
                                      </p:tavLst>
                                    </p:anim>
                                    <p:animEffect transition="in" filter="wipe(right)">
                                      <p:cBhvr>
                                        <p:cTn id="34" dur="500"/>
                                        <p:tgtEl>
                                          <p:spTgt spid="8"/>
                                        </p:tgtEl>
                                      </p:cBhvr>
                                    </p:animEffect>
                                  </p:childTnLst>
                                </p:cTn>
                              </p:par>
                            </p:childTnLst>
                          </p:cTn>
                        </p:par>
                        <p:par>
                          <p:cTn id="35" fill="hold">
                            <p:stCondLst>
                              <p:cond delay="15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12"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417861" y="127625"/>
            <a:ext cx="5041900" cy="369332"/>
          </a:xfrm>
          <a:prstGeom prst="rect">
            <a:avLst/>
          </a:prstGeom>
          <a:noFill/>
        </p:spPr>
        <p:txBody>
          <a:bodyPr>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buFont typeface="Arial" panose="020B0604020202020204" pitchFamily="34" charset="0"/>
              <a:buNone/>
              <a:defRPr/>
            </a:pPr>
            <a:r>
              <a:rPr lang="zh-CN" altLang="en-US" sz="1800" dirty="0">
                <a:solidFill>
                  <a:schemeClr val="accent2"/>
                </a:solidFill>
                <a:latin typeface="+mn-ea"/>
                <a:ea typeface="+mn-ea"/>
              </a:rPr>
              <a:t>单元三　网络计划技术</a:t>
            </a:r>
            <a:endParaRPr lang="zh-CN" altLang="en-US" sz="1800" dirty="0">
              <a:solidFill>
                <a:schemeClr val="accent2"/>
              </a:solidFill>
              <a:latin typeface="+mn-ea"/>
              <a:ea typeface="+mn-ea"/>
            </a:endParaRPr>
          </a:p>
        </p:txBody>
      </p:sp>
      <p:grpSp>
        <p:nvGrpSpPr>
          <p:cNvPr id="2" name="组合 3"/>
          <p:cNvGrpSpPr/>
          <p:nvPr/>
        </p:nvGrpSpPr>
        <p:grpSpPr bwMode="auto">
          <a:xfrm>
            <a:off x="858838" y="2092325"/>
            <a:ext cx="2522537" cy="2520950"/>
            <a:chOff x="1131888" y="1470025"/>
            <a:chExt cx="2098675" cy="2098676"/>
          </a:xfrm>
        </p:grpSpPr>
        <p:sp>
          <p:nvSpPr>
            <p:cNvPr id="27666" name="Oval 9"/>
            <p:cNvSpPr>
              <a:spLocks noChangeArrowheads="1"/>
            </p:cNvSpPr>
            <p:nvPr/>
          </p:nvSpPr>
          <p:spPr bwMode="auto">
            <a:xfrm>
              <a:off x="1131888" y="1470025"/>
              <a:ext cx="2098675" cy="2098676"/>
            </a:xfrm>
            <a:prstGeom prst="ellipse">
              <a:avLst/>
            </a:prstGeom>
            <a:solidFill>
              <a:schemeClr val="tx1"/>
            </a:solidFill>
            <a:ln w="9525">
              <a:noFill/>
              <a:round/>
            </a:ln>
          </p:spPr>
          <p:txBody>
            <a:bodyPr/>
            <a:lstStyle/>
            <a:p>
              <a:pPr>
                <a:buFont typeface="Arial" panose="020B0604020202020204" pitchFamily="34" charset="0"/>
                <a:buNone/>
              </a:pPr>
              <a:endParaRPr lang="zh-CN" altLang="en-US"/>
            </a:p>
          </p:txBody>
        </p:sp>
        <p:sp>
          <p:nvSpPr>
            <p:cNvPr id="27667"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ln>
          </p:spPr>
          <p:txBody>
            <a:bodyPr/>
            <a:lstStyle/>
            <a:p>
              <a:endParaRPr lang="zh-CN" altLang="en-US"/>
            </a:p>
          </p:txBody>
        </p:sp>
      </p:grpSp>
      <p:sp>
        <p:nvSpPr>
          <p:cNvPr id="8" name="椭圆 7"/>
          <p:cNvSpPr/>
          <p:nvPr/>
        </p:nvSpPr>
        <p:spPr bwMode="auto">
          <a:xfrm>
            <a:off x="4043363" y="1412875"/>
            <a:ext cx="504825" cy="503238"/>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1</a:t>
            </a:r>
            <a:endParaRPr lang="zh-CN" altLang="en-US" sz="2200" b="1" dirty="0">
              <a:solidFill>
                <a:schemeClr val="accent2"/>
              </a:solidFill>
              <a:latin typeface="+mn-ea"/>
              <a:ea typeface="+mn-ea"/>
            </a:endParaRPr>
          </a:p>
        </p:txBody>
      </p:sp>
      <p:sp>
        <p:nvSpPr>
          <p:cNvPr id="9" name="椭圆 8"/>
          <p:cNvSpPr/>
          <p:nvPr/>
        </p:nvSpPr>
        <p:spPr bwMode="auto">
          <a:xfrm>
            <a:off x="4043363" y="2039938"/>
            <a:ext cx="504825" cy="504825"/>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2</a:t>
            </a:r>
            <a:endParaRPr lang="zh-CN" altLang="en-US" sz="2200" b="1" dirty="0">
              <a:solidFill>
                <a:schemeClr val="accent2"/>
              </a:solidFill>
              <a:latin typeface="+mn-ea"/>
              <a:ea typeface="+mn-ea"/>
            </a:endParaRPr>
          </a:p>
        </p:txBody>
      </p:sp>
      <p:sp>
        <p:nvSpPr>
          <p:cNvPr id="10" name="椭圆 9"/>
          <p:cNvSpPr/>
          <p:nvPr/>
        </p:nvSpPr>
        <p:spPr bwMode="auto">
          <a:xfrm>
            <a:off x="4043363" y="2722563"/>
            <a:ext cx="504825" cy="504825"/>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3</a:t>
            </a:r>
            <a:endParaRPr lang="zh-CN" altLang="en-US" sz="2200" b="1" dirty="0">
              <a:solidFill>
                <a:schemeClr val="accent2"/>
              </a:solidFill>
              <a:latin typeface="+mn-ea"/>
              <a:ea typeface="+mn-ea"/>
            </a:endParaRPr>
          </a:p>
        </p:txBody>
      </p:sp>
      <p:sp>
        <p:nvSpPr>
          <p:cNvPr id="11" name="TextBox 10"/>
          <p:cNvSpPr txBox="1"/>
          <p:nvPr/>
        </p:nvSpPr>
        <p:spPr>
          <a:xfrm>
            <a:off x="4908550" y="1455738"/>
            <a:ext cx="6840538" cy="460375"/>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1</a:t>
            </a:r>
            <a:r>
              <a:rPr lang="zh-CN" altLang="en-US" sz="2400" dirty="0">
                <a:latin typeface="+mn-ea"/>
                <a:ea typeface="+mn-ea"/>
              </a:rPr>
              <a:t>　发展概况及基本概念</a:t>
            </a:r>
            <a:endParaRPr lang="zh-CN" altLang="en-US" sz="2400" dirty="0">
              <a:solidFill>
                <a:schemeClr val="accent1"/>
              </a:solidFill>
              <a:latin typeface="+mn-ea"/>
              <a:ea typeface="+mn-ea"/>
            </a:endParaRPr>
          </a:p>
        </p:txBody>
      </p:sp>
      <p:sp>
        <p:nvSpPr>
          <p:cNvPr id="12" name="TextBox 11"/>
          <p:cNvSpPr txBox="1"/>
          <p:nvPr/>
        </p:nvSpPr>
        <p:spPr>
          <a:xfrm>
            <a:off x="4908550" y="2103438"/>
            <a:ext cx="6840538" cy="461962"/>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2</a:t>
            </a:r>
            <a:r>
              <a:rPr lang="zh-CN" altLang="en-US" sz="2400" dirty="0">
                <a:latin typeface="+mn-ea"/>
                <a:ea typeface="+mn-ea"/>
              </a:rPr>
              <a:t>　双代号网络计划</a:t>
            </a:r>
            <a:endParaRPr lang="zh-CN" altLang="en-US" sz="2400" dirty="0">
              <a:solidFill>
                <a:schemeClr val="accent1"/>
              </a:solidFill>
              <a:latin typeface="+mn-ea"/>
              <a:ea typeface="+mn-ea"/>
            </a:endParaRPr>
          </a:p>
        </p:txBody>
      </p:sp>
      <p:sp>
        <p:nvSpPr>
          <p:cNvPr id="13" name="TextBox 12"/>
          <p:cNvSpPr txBox="1"/>
          <p:nvPr/>
        </p:nvSpPr>
        <p:spPr>
          <a:xfrm>
            <a:off x="4908550" y="2822575"/>
            <a:ext cx="6840538" cy="461963"/>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3</a:t>
            </a:r>
            <a:r>
              <a:rPr lang="zh-CN" altLang="en-US" sz="2400" dirty="0">
                <a:latin typeface="+mn-ea"/>
                <a:ea typeface="+mn-ea"/>
              </a:rPr>
              <a:t>　单代号网络计划</a:t>
            </a:r>
            <a:endParaRPr lang="zh-CN" altLang="en-US" sz="2400" dirty="0">
              <a:solidFill>
                <a:schemeClr val="accent1"/>
              </a:solidFill>
              <a:latin typeface="+mn-ea"/>
              <a:ea typeface="+mn-ea"/>
            </a:endParaRPr>
          </a:p>
        </p:txBody>
      </p:sp>
      <p:sp>
        <p:nvSpPr>
          <p:cNvPr id="19" name="椭圆 18"/>
          <p:cNvSpPr/>
          <p:nvPr/>
        </p:nvSpPr>
        <p:spPr bwMode="auto">
          <a:xfrm>
            <a:off x="4043363" y="3473450"/>
            <a:ext cx="504825" cy="504825"/>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4</a:t>
            </a:r>
            <a:endParaRPr lang="zh-CN" altLang="en-US" sz="2200" b="1" dirty="0">
              <a:solidFill>
                <a:schemeClr val="accent2"/>
              </a:solidFill>
              <a:latin typeface="+mn-ea"/>
              <a:ea typeface="+mn-ea"/>
            </a:endParaRPr>
          </a:p>
        </p:txBody>
      </p:sp>
      <p:sp>
        <p:nvSpPr>
          <p:cNvPr id="20" name="椭圆 19"/>
          <p:cNvSpPr/>
          <p:nvPr/>
        </p:nvSpPr>
        <p:spPr bwMode="auto">
          <a:xfrm>
            <a:off x="4043363" y="4149725"/>
            <a:ext cx="504825" cy="503238"/>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5</a:t>
            </a:r>
            <a:endParaRPr lang="zh-CN" altLang="en-US" sz="2200" b="1" dirty="0">
              <a:solidFill>
                <a:schemeClr val="accent2"/>
              </a:solidFill>
              <a:latin typeface="+mn-ea"/>
              <a:ea typeface="+mn-ea"/>
            </a:endParaRPr>
          </a:p>
        </p:txBody>
      </p:sp>
      <p:sp>
        <p:nvSpPr>
          <p:cNvPr id="21" name="椭圆 20"/>
          <p:cNvSpPr/>
          <p:nvPr/>
        </p:nvSpPr>
        <p:spPr bwMode="auto">
          <a:xfrm>
            <a:off x="4054616" y="4844357"/>
            <a:ext cx="504825" cy="503238"/>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6</a:t>
            </a:r>
            <a:endParaRPr lang="zh-CN" altLang="en-US" sz="2200" b="1" dirty="0">
              <a:solidFill>
                <a:schemeClr val="accent2"/>
              </a:solidFill>
              <a:latin typeface="+mn-ea"/>
              <a:ea typeface="+mn-ea"/>
            </a:endParaRPr>
          </a:p>
        </p:txBody>
      </p:sp>
      <p:sp>
        <p:nvSpPr>
          <p:cNvPr id="22" name="TextBox 21"/>
          <p:cNvSpPr txBox="1"/>
          <p:nvPr/>
        </p:nvSpPr>
        <p:spPr>
          <a:xfrm>
            <a:off x="4908550" y="3516313"/>
            <a:ext cx="6840538" cy="461962"/>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4</a:t>
            </a:r>
            <a:r>
              <a:rPr lang="zh-CN" altLang="en-US" sz="2400" dirty="0">
                <a:latin typeface="+mn-ea"/>
                <a:ea typeface="+mn-ea"/>
              </a:rPr>
              <a:t>　双代号时标网络计划</a:t>
            </a:r>
            <a:endParaRPr lang="zh-CN" altLang="en-US" sz="2400" dirty="0">
              <a:solidFill>
                <a:schemeClr val="accent1"/>
              </a:solidFill>
              <a:latin typeface="+mn-ea"/>
              <a:ea typeface="+mn-ea"/>
            </a:endParaRPr>
          </a:p>
        </p:txBody>
      </p:sp>
      <p:sp>
        <p:nvSpPr>
          <p:cNvPr id="23" name="TextBox 22"/>
          <p:cNvSpPr txBox="1"/>
          <p:nvPr/>
        </p:nvSpPr>
        <p:spPr>
          <a:xfrm>
            <a:off x="4908550" y="4187270"/>
            <a:ext cx="6840538" cy="461963"/>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5</a:t>
            </a:r>
            <a:r>
              <a:rPr lang="zh-CN" altLang="en-US" sz="2400" dirty="0">
                <a:latin typeface="+mn-ea"/>
                <a:ea typeface="+mn-ea"/>
              </a:rPr>
              <a:t>　网络计划的优化</a:t>
            </a:r>
            <a:endParaRPr lang="zh-CN" altLang="en-US" sz="2400" dirty="0">
              <a:solidFill>
                <a:schemeClr val="accent1"/>
              </a:solidFill>
              <a:latin typeface="+mn-ea"/>
              <a:ea typeface="+mn-ea"/>
            </a:endParaRPr>
          </a:p>
        </p:txBody>
      </p:sp>
      <p:sp>
        <p:nvSpPr>
          <p:cNvPr id="24" name="TextBox 23"/>
          <p:cNvSpPr txBox="1"/>
          <p:nvPr/>
        </p:nvSpPr>
        <p:spPr>
          <a:xfrm>
            <a:off x="4919803" y="4852295"/>
            <a:ext cx="6840538" cy="461962"/>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工作任务</a:t>
            </a:r>
            <a:r>
              <a:rPr lang="en-US" altLang="zh-CN" sz="2400" dirty="0">
                <a:latin typeface="+mn-ea"/>
                <a:ea typeface="+mn-ea"/>
              </a:rPr>
              <a:t>6</a:t>
            </a:r>
            <a:r>
              <a:rPr lang="zh-CN" altLang="en-US" sz="2400" dirty="0">
                <a:latin typeface="+mn-ea"/>
                <a:ea typeface="+mn-ea"/>
              </a:rPr>
              <a:t>　某工程网络计划实施内容</a:t>
            </a:r>
            <a:endParaRPr lang="zh-CN" altLang="en-US" sz="2400" dirty="0">
              <a:solidFill>
                <a:schemeClr val="accent1"/>
              </a:solidFill>
              <a:latin typeface="+mn-ea"/>
              <a:ea typeface="+mn-ea"/>
            </a:endParaRPr>
          </a:p>
        </p:txBody>
      </p:sp>
    </p:spTree>
  </p:cSld>
  <p:clrMapOvr>
    <a:masterClrMapping/>
  </p:clrMapOvr>
  <p:transition spd="slow" advTm="6532">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90663" y="2202829"/>
            <a:ext cx="2332037" cy="2102471"/>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solidFill>
                  <a:schemeClr val="accent2"/>
                </a:solidFill>
                <a:latin typeface="微软雅黑" panose="020B0503020204020204" pitchFamily="34" charset="-122"/>
                <a:ea typeface="微软雅黑" panose="020B0503020204020204" pitchFamily="34" charset="-122"/>
              </a:rPr>
              <a:t>一、双代号时标网络计划的概念与特点</a:t>
            </a:r>
            <a:endParaRPr lang="zh-CN" altLang="en-US" sz="2400" dirty="0">
              <a:solidFill>
                <a:schemeClr val="accent2"/>
              </a:solidFill>
              <a:latin typeface="微软雅黑" panose="020B0503020204020204" pitchFamily="34" charset="-122"/>
              <a:ea typeface="微软雅黑" panose="020B0503020204020204" pitchFamily="34" charset="-122"/>
            </a:endParaRPr>
          </a:p>
          <a:p>
            <a:pPr algn="ctr">
              <a:buFont typeface="Arial" panose="020B0604020202020204" pitchFamily="34" charset="0"/>
              <a:buNone/>
            </a:pPr>
            <a:br>
              <a:rPr lang="zh-CN" altLang="en-US" sz="2800" dirty="0">
                <a:solidFill>
                  <a:schemeClr val="accent2"/>
                </a:solidFill>
                <a:latin typeface="微软雅黑" panose="020B0503020204020204" pitchFamily="34" charset="-122"/>
                <a:ea typeface="微软雅黑" panose="020B0503020204020204" pitchFamily="34" charset="-122"/>
              </a:rPr>
            </a:br>
            <a:endParaRPr lang="en-US" altLang="zh-CN" sz="2800" dirty="0">
              <a:solidFill>
                <a:schemeClr val="accent2"/>
              </a:solidFill>
              <a:latin typeface="微软雅黑" panose="020B0503020204020204" pitchFamily="34" charset="-122"/>
              <a:ea typeface="微软雅黑" panose="020B0503020204020204" pitchFamily="34" charset="-122"/>
            </a:endParaRPr>
          </a:p>
        </p:txBody>
      </p:sp>
      <p:sp>
        <p:nvSpPr>
          <p:cNvPr id="71" name="文本框 7"/>
          <p:cNvSpPr txBox="1">
            <a:spLocks noChangeArrowheads="1"/>
          </p:cNvSpPr>
          <p:nvPr/>
        </p:nvSpPr>
        <p:spPr bwMode="auto">
          <a:xfrm>
            <a:off x="4264025" y="980728"/>
            <a:ext cx="7344816" cy="6291262"/>
          </a:xfrm>
          <a:prstGeom prst="rect">
            <a:avLst/>
          </a:prstGeom>
          <a:noFill/>
          <a:ln>
            <a:noFill/>
          </a:ln>
        </p:spPr>
        <p:txBody>
          <a:bodyPr lIns="131420" tIns="65709" rIns="131420" bIns="65709"/>
          <a:lstStyle/>
          <a:p>
            <a:pPr>
              <a:lnSpc>
                <a:spcPct val="150000"/>
              </a:lnSpc>
              <a:buFont typeface="Arial" panose="020B0604020202020204" pitchFamily="34" charset="0"/>
              <a:buNone/>
            </a:pPr>
            <a:r>
              <a:rPr lang="zh-CN" altLang="en-US" b="1" dirty="0">
                <a:latin typeface="微软雅黑" panose="020B0503020204020204" pitchFamily="34" charset="-122"/>
                <a:ea typeface="微软雅黑" panose="020B0503020204020204" pitchFamily="34" charset="-122"/>
              </a:rPr>
              <a:t>（一）概念</a:t>
            </a:r>
            <a:endParaRPr lang="en-US" altLang="zh-CN" b="1"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双代号时标网络计划是以时间坐标为尺度绘制的网络计划，它具有横道计划图的 直观性，工作之间不仅逻辑关系明确，而且时间关系也一目了然。采用时标网络计划 为施工管理进度的调整与控制以及进行资源优化，提供了便利。 </a:t>
            </a:r>
            <a:endParaRPr lang="en-US" altLang="zh-CN" sz="1600"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b="1" dirty="0">
                <a:latin typeface="微软雅黑" panose="020B0503020204020204" pitchFamily="34" charset="-122"/>
                <a:ea typeface="微软雅黑" panose="020B0503020204020204" pitchFamily="34" charset="-122"/>
              </a:rPr>
              <a:t>（二）特点</a:t>
            </a:r>
            <a:endParaRPr lang="zh-CN" altLang="en-US" b="1"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双代号时标网络计划具有如下特点： </a:t>
            </a:r>
            <a:endParaRPr lang="en-US" altLang="zh-CN" sz="1600"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）时标网络计划中，箭线的长短与时间有关。</a:t>
            </a:r>
            <a:endParaRPr lang="en-US" altLang="zh-CN" sz="1600"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）可直接显示各工作的时间参数和关键线路，不必计算。</a:t>
            </a:r>
            <a:endParaRPr lang="en-US" altLang="zh-CN" sz="1600"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）由于受到时间坐标的限制，所以时标网络计划不会产生闭合回路。 </a:t>
            </a:r>
            <a:endParaRPr lang="en-US" altLang="zh-CN" sz="1600"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）可以直接在时标网络图的下方绘出资源动态曲线，便于分析、平衡调度。 </a:t>
            </a:r>
            <a:endParaRPr lang="en-US" altLang="zh-CN" sz="1600"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）由于箭线的长度和位置受时间坐标的限制，因而调整和修改不太方便。</a:t>
            </a:r>
            <a:endParaRPr lang="zh-CN" altLang="en-US" sz="1600" dirty="0">
              <a:latin typeface="微软雅黑" panose="020B0503020204020204" pitchFamily="34" charset="-122"/>
              <a:ea typeface="微软雅黑" panose="020B0503020204020204" pitchFamily="34" charset="-122"/>
            </a:endParaRPr>
          </a:p>
        </p:txBody>
      </p:sp>
      <p:sp>
        <p:nvSpPr>
          <p:cNvPr id="55" name="TextBox 54"/>
          <p:cNvSpPr txBox="1">
            <a:spLocks noChangeArrowheads="1"/>
          </p:cNvSpPr>
          <p:nvPr/>
        </p:nvSpPr>
        <p:spPr bwMode="auto">
          <a:xfrm>
            <a:off x="1365250" y="136855"/>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双代号时标网络计划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TextBox 55"/>
          <p:cNvSpPr txBox="1">
            <a:spLocks noChangeArrowheads="1"/>
          </p:cNvSpPr>
          <p:nvPr/>
        </p:nvSpPr>
        <p:spPr bwMode="auto">
          <a:xfrm>
            <a:off x="-291015" y="13685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wipe(up)">
                                      <p:cBhvr>
                                        <p:cTn id="20" dur="500"/>
                                        <p:tgtEl>
                                          <p:spTgt spid="71"/>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5"/>
                                        </p:tgtEl>
                                        <p:attrNameLst>
                                          <p:attrName>style.visibility</p:attrName>
                                        </p:attrNameLst>
                                      </p:cBhvr>
                                      <p:to>
                                        <p:strVal val="visible"/>
                                      </p:to>
                                    </p:set>
                                    <p:anim calcmode="lin" valueType="num">
                                      <p:cBhvr>
                                        <p:cTn id="24"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25" dur="400" fill="hold"/>
                                        <p:tgtEl>
                                          <p:spTgt spid="55"/>
                                        </p:tgtEl>
                                        <p:attrNameLst>
                                          <p:attrName>ppt_y</p:attrName>
                                        </p:attrNameLst>
                                      </p:cBhvr>
                                      <p:tavLst>
                                        <p:tav tm="0">
                                          <p:val>
                                            <p:strVal val="#ppt_y"/>
                                          </p:val>
                                        </p:tav>
                                        <p:tav tm="100000">
                                          <p:val>
                                            <p:strVal val="#ppt_y"/>
                                          </p:val>
                                        </p:tav>
                                      </p:tavLst>
                                    </p:anim>
                                    <p:anim calcmode="lin" valueType="num">
                                      <p:cBhvr>
                                        <p:cTn id="26"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27"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40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71" grpId="0"/>
      <p:bldP spid="5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923928" y="1844824"/>
            <a:ext cx="5832648" cy="3367397"/>
          </a:xfrm>
          <a:prstGeom prst="rect">
            <a:avLst/>
          </a:prstGeom>
          <a:noFill/>
        </p:spPr>
        <p:txBody>
          <a:bodyPr wrap="square">
            <a:spAutoFit/>
          </a:bodyPr>
          <a:lstStyle/>
          <a:p>
            <a:pPr>
              <a:lnSpc>
                <a:spcPct val="150000"/>
              </a:lnSpc>
              <a:buFont typeface="Arial" panose="020B0604020202020204" pitchFamily="34" charset="0"/>
              <a:buNone/>
            </a:pPr>
            <a:r>
              <a:rPr lang="zh-CN" altLang="en-US" dirty="0">
                <a:latin typeface="+mn-ea"/>
                <a:ea typeface="+mn-ea"/>
              </a:rPr>
              <a:t>（一）时标网络计划的绘制要求 </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a:t>
            </a:r>
            <a:r>
              <a:rPr lang="en-US" altLang="zh-CN" dirty="0">
                <a:latin typeface="+mn-ea"/>
                <a:ea typeface="+mn-ea"/>
              </a:rPr>
              <a:t>1</a:t>
            </a:r>
            <a:r>
              <a:rPr lang="zh-CN" altLang="en-US" dirty="0">
                <a:latin typeface="+mn-ea"/>
                <a:ea typeface="+mn-ea"/>
              </a:rPr>
              <a:t>）时标网络计划应以实箭线表示工作，以虚箭线表示虚工作，以波形线表示工作 的自由时差。</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 （</a:t>
            </a:r>
            <a:r>
              <a:rPr lang="en-US" altLang="zh-CN" dirty="0">
                <a:latin typeface="+mn-ea"/>
                <a:ea typeface="+mn-ea"/>
              </a:rPr>
              <a:t>2</a:t>
            </a:r>
            <a:r>
              <a:rPr lang="zh-CN" altLang="en-US" dirty="0">
                <a:latin typeface="+mn-ea"/>
                <a:ea typeface="+mn-ea"/>
              </a:rPr>
              <a:t>）时标网络计划中所有符号在时间坐标上的水平投影位置，都必须与其时间参 数相对应。</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a:t>
            </a:r>
            <a:r>
              <a:rPr lang="en-US" altLang="zh-CN" dirty="0">
                <a:latin typeface="+mn-ea"/>
                <a:ea typeface="+mn-ea"/>
              </a:rPr>
              <a:t>3</a:t>
            </a:r>
            <a:r>
              <a:rPr lang="zh-CN" altLang="en-US" dirty="0">
                <a:latin typeface="+mn-ea"/>
                <a:ea typeface="+mn-ea"/>
              </a:rPr>
              <a:t>）双代号时标网络计划必须以水平时间坐标为尺度表示工作时间。</a:t>
            </a:r>
            <a:br>
              <a:rPr lang="zh-CN" altLang="en-US" dirty="0">
                <a:latin typeface="+mn-ea"/>
                <a:ea typeface="+mn-ea"/>
              </a:rPr>
            </a:br>
            <a:endParaRPr lang="en-US" altLang="zh-CN" dirty="0">
              <a:latin typeface="+mn-ea"/>
              <a:ea typeface="+mn-ea"/>
            </a:endParaRPr>
          </a:p>
        </p:txBody>
      </p:sp>
      <p:sp>
        <p:nvSpPr>
          <p:cNvPr id="9" name="椭圆 8"/>
          <p:cNvSpPr/>
          <p:nvPr/>
        </p:nvSpPr>
        <p:spPr>
          <a:xfrm>
            <a:off x="1440187" y="2151427"/>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10" name="椭圆 9"/>
          <p:cNvSpPr/>
          <p:nvPr/>
        </p:nvSpPr>
        <p:spPr>
          <a:xfrm>
            <a:off x="1284612" y="1995852"/>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11" name="矩形 10"/>
          <p:cNvSpPr/>
          <p:nvPr/>
        </p:nvSpPr>
        <p:spPr>
          <a:xfrm>
            <a:off x="1493118" y="3022419"/>
            <a:ext cx="2332037" cy="1610029"/>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solidFill>
                  <a:schemeClr val="accent2"/>
                </a:solidFill>
                <a:latin typeface="微软雅黑" panose="020B0503020204020204" pitchFamily="34" charset="-122"/>
                <a:ea typeface="微软雅黑" panose="020B0503020204020204" pitchFamily="34" charset="-122"/>
              </a:rPr>
              <a:t>二、时标网络计划的绘制</a:t>
            </a:r>
            <a:endParaRPr lang="zh-CN" altLang="en-US" sz="2400" dirty="0">
              <a:solidFill>
                <a:schemeClr val="accent2"/>
              </a:solidFill>
              <a:latin typeface="微软雅黑" panose="020B0503020204020204" pitchFamily="34" charset="-122"/>
              <a:ea typeface="微软雅黑" panose="020B0503020204020204" pitchFamily="34" charset="-122"/>
            </a:endParaRPr>
          </a:p>
          <a:p>
            <a:pPr algn="ctr">
              <a:buFont typeface="Arial" panose="020B0604020202020204" pitchFamily="34" charset="0"/>
              <a:buNone/>
            </a:pPr>
            <a:br>
              <a:rPr lang="zh-CN" altLang="en-US" sz="2400" dirty="0">
                <a:solidFill>
                  <a:schemeClr val="accent2"/>
                </a:solidFill>
                <a:latin typeface="微软雅黑" panose="020B0503020204020204" pitchFamily="34" charset="-122"/>
                <a:ea typeface="微软雅黑" panose="020B0503020204020204" pitchFamily="34" charset="-122"/>
              </a:rPr>
            </a:b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12" name="TextBox 54"/>
          <p:cNvSpPr txBox="1">
            <a:spLocks noChangeArrowheads="1"/>
          </p:cNvSpPr>
          <p:nvPr/>
        </p:nvSpPr>
        <p:spPr bwMode="auto">
          <a:xfrm>
            <a:off x="1365250" y="136855"/>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双代号时标网络计划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TextBox 55"/>
          <p:cNvSpPr txBox="1">
            <a:spLocks noChangeArrowheads="1"/>
          </p:cNvSpPr>
          <p:nvPr/>
        </p:nvSpPr>
        <p:spPr bwMode="auto">
          <a:xfrm>
            <a:off x="-291015" y="13685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750"/>
                                        <p:tgtEl>
                                          <p:spTgt spid="10"/>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par>
                          <p:cTn id="18" fill="hold">
                            <p:stCondLst>
                              <p:cond delay="2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12"/>
                                        </p:tgtEl>
                                        <p:attrNameLst>
                                          <p:attrName>ppt_y</p:attrName>
                                        </p:attrNameLst>
                                      </p:cBhvr>
                                      <p:tavLst>
                                        <p:tav tm="0">
                                          <p:val>
                                            <p:strVal val="#ppt_y"/>
                                          </p:val>
                                        </p:tav>
                                        <p:tav tm="100000">
                                          <p:val>
                                            <p:strVal val="#ppt_y"/>
                                          </p:val>
                                        </p:tav>
                                      </p:tavLst>
                                    </p:anim>
                                    <p:anim calcmode="lin" valueType="num">
                                      <p:cBhvr>
                                        <p:cTn id="23"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extBox 5"/>
          <p:cNvSpPr txBox="1">
            <a:spLocks noChangeArrowheads="1"/>
          </p:cNvSpPr>
          <p:nvPr/>
        </p:nvSpPr>
        <p:spPr bwMode="auto">
          <a:xfrm>
            <a:off x="669301" y="1484784"/>
            <a:ext cx="4535785" cy="4198393"/>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dirty="0">
                <a:latin typeface="+mn-ea"/>
                <a:ea typeface="+mn-ea"/>
              </a:rPr>
              <a:t>（二）时标网络计划的绘制方法</a:t>
            </a:r>
            <a:endParaRPr lang="zh-CN" altLang="en-US" dirty="0">
              <a:latin typeface="+mn-ea"/>
              <a:ea typeface="+mn-ea"/>
            </a:endParaRPr>
          </a:p>
          <a:p>
            <a:pPr>
              <a:lnSpc>
                <a:spcPct val="150000"/>
              </a:lnSpc>
              <a:buFont typeface="Arial" panose="020B0604020202020204" pitchFamily="34" charset="0"/>
              <a:buNone/>
            </a:pPr>
            <a:br>
              <a:rPr lang="zh-CN" altLang="en-US" dirty="0">
                <a:latin typeface="+mn-ea"/>
                <a:ea typeface="+mn-ea"/>
              </a:rPr>
            </a:br>
            <a:r>
              <a:rPr lang="en-US" altLang="zh-CN" dirty="0">
                <a:latin typeface="+mn-ea"/>
                <a:ea typeface="+mn-ea"/>
              </a:rPr>
              <a:t>1. </a:t>
            </a:r>
            <a:r>
              <a:rPr lang="zh-CN" altLang="en-US" dirty="0">
                <a:latin typeface="+mn-ea"/>
                <a:ea typeface="+mn-ea"/>
              </a:rPr>
              <a:t>间接绘制法</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间接绘制法是先计算网络计划的时间参数，再根据时间参数在时间坐标上进行绘 制的方法。</a:t>
            </a:r>
            <a:endParaRPr lang="zh-CN" altLang="en-US" dirty="0">
              <a:latin typeface="+mn-ea"/>
              <a:ea typeface="+mn-ea"/>
            </a:endParaRPr>
          </a:p>
          <a:p>
            <a:pPr>
              <a:lnSpc>
                <a:spcPct val="150000"/>
              </a:lnSpc>
              <a:buFont typeface="Arial" panose="020B0604020202020204" pitchFamily="34" charset="0"/>
              <a:buNone/>
            </a:pPr>
            <a:r>
              <a:rPr lang="en-US" altLang="zh-CN" dirty="0">
                <a:latin typeface="+mn-ea"/>
                <a:ea typeface="+mn-ea"/>
              </a:rPr>
              <a:t>2. </a:t>
            </a:r>
            <a:r>
              <a:rPr lang="zh-CN" altLang="en-US" dirty="0">
                <a:latin typeface="+mn-ea"/>
                <a:ea typeface="+mn-ea"/>
              </a:rPr>
              <a:t>直接绘制法</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直接绘制法是不计算网络计划时间参数，直接在时间坐标上进行绘制的方法。 </a:t>
            </a:r>
            <a:endParaRPr lang="zh-CN" altLang="en-US" dirty="0">
              <a:latin typeface="+mn-ea"/>
              <a:ea typeface="+mn-ea"/>
            </a:endParaRPr>
          </a:p>
          <a:p>
            <a:pPr>
              <a:lnSpc>
                <a:spcPct val="150000"/>
              </a:lnSpc>
              <a:buFont typeface="Arial" panose="020B0604020202020204" pitchFamily="34" charset="0"/>
              <a:buNone/>
            </a:pPr>
            <a:endParaRPr lang="en-US" altLang="zh-CN" dirty="0">
              <a:latin typeface="+mn-ea"/>
              <a:ea typeface="+mn-ea"/>
            </a:endParaRPr>
          </a:p>
        </p:txBody>
      </p:sp>
      <p:pic>
        <p:nvPicPr>
          <p:cNvPr id="13314" name="Picture 2"/>
          <p:cNvPicPr>
            <a:picLocks noChangeAspect="1" noChangeArrowheads="1"/>
          </p:cNvPicPr>
          <p:nvPr/>
        </p:nvPicPr>
        <p:blipFill>
          <a:blip r:embed="rId1" cstate="print"/>
          <a:srcRect/>
          <a:stretch>
            <a:fillRect/>
          </a:stretch>
        </p:blipFill>
        <p:spPr bwMode="auto">
          <a:xfrm>
            <a:off x="6098381" y="1844824"/>
            <a:ext cx="4812852" cy="2952328"/>
          </a:xfrm>
          <a:prstGeom prst="rect">
            <a:avLst/>
          </a:prstGeom>
          <a:noFill/>
          <a:ln w="9525">
            <a:noFill/>
            <a:miter lim="800000"/>
            <a:headEnd/>
            <a:tailEnd/>
          </a:ln>
        </p:spPr>
      </p:pic>
      <p:sp>
        <p:nvSpPr>
          <p:cNvPr id="7" name="TextBox 54"/>
          <p:cNvSpPr txBox="1">
            <a:spLocks noChangeArrowheads="1"/>
          </p:cNvSpPr>
          <p:nvPr/>
        </p:nvSpPr>
        <p:spPr bwMode="auto">
          <a:xfrm>
            <a:off x="1365250" y="136855"/>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双代号时标网络计划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91015" y="13685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Box 5"/>
          <p:cNvSpPr txBox="1">
            <a:spLocks noChangeArrowheads="1"/>
          </p:cNvSpPr>
          <p:nvPr/>
        </p:nvSpPr>
        <p:spPr bwMode="auto">
          <a:xfrm>
            <a:off x="1058863" y="1619250"/>
            <a:ext cx="10367962" cy="4198393"/>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（三）双代号时标网络计划的绘制步骤</a:t>
            </a:r>
            <a:br>
              <a:rPr lang="zh-CN" altLang="en-US" dirty="0">
                <a:latin typeface="+mn-ea"/>
                <a:ea typeface="+mn-ea"/>
              </a:rPr>
            </a:br>
            <a:r>
              <a:rPr lang="zh-CN" altLang="en-US" dirty="0">
                <a:latin typeface="+mn-ea"/>
                <a:ea typeface="+mn-ea"/>
              </a:rPr>
              <a:t>（</a:t>
            </a:r>
            <a:r>
              <a:rPr lang="en-US" altLang="zh-CN" dirty="0">
                <a:latin typeface="+mn-ea"/>
                <a:ea typeface="+mn-ea"/>
              </a:rPr>
              <a:t>1</a:t>
            </a:r>
            <a:r>
              <a:rPr lang="zh-CN" altLang="en-US" dirty="0">
                <a:latin typeface="+mn-ea"/>
                <a:ea typeface="+mn-ea"/>
              </a:rPr>
              <a:t>）先计算网络计划的时间参数，再根据时间参数按草图在时标计划表上进行 绘制。</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a:t>
            </a:r>
            <a:r>
              <a:rPr lang="en-US" altLang="zh-CN" dirty="0">
                <a:latin typeface="+mn-ea"/>
                <a:ea typeface="+mn-ea"/>
              </a:rPr>
              <a:t>2</a:t>
            </a:r>
            <a:r>
              <a:rPr lang="zh-CN" altLang="en-US" dirty="0">
                <a:latin typeface="+mn-ea"/>
                <a:ea typeface="+mn-ea"/>
              </a:rPr>
              <a:t>）不计算网络计划时间参数，直接按草图在时标计划表上绘制。 </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不经计算直接按草图绘 制时标网络计划，应按下列方法逐步进行： </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 ①将起点节点定位在时标计划表的起始刻度线上。</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 ②按工作持续时间在时标计划表上绘制起点节点的外向箭线。</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 ③除起点节点以外的其他节点必须在其所有内向箭线绘出以后定位在这些内向箭 线最早完成时间的箭线末端。其他内向箭线长度不足以到该节点时，用波形线补足。</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 ④用上述方法自左至右依次确定其他节点位置，直至终点节点定位绘完。</a:t>
            </a:r>
            <a:endParaRPr lang="zh-CN" altLang="en-US" dirty="0">
              <a:latin typeface="+mn-ea"/>
              <a:ea typeface="+mn-ea"/>
            </a:endParaRPr>
          </a:p>
          <a:p>
            <a:pPr>
              <a:lnSpc>
                <a:spcPct val="150000"/>
              </a:lnSpc>
              <a:buFont typeface="Arial" panose="020B0604020202020204" pitchFamily="34" charset="0"/>
              <a:buNone/>
            </a:pPr>
            <a:endParaRPr lang="en-US" altLang="zh-CN" dirty="0">
              <a:latin typeface="+mn-ea"/>
              <a:ea typeface="+mn-ea"/>
            </a:endParaRPr>
          </a:p>
        </p:txBody>
      </p:sp>
      <p:sp>
        <p:nvSpPr>
          <p:cNvPr id="7" name="TextBox 54"/>
          <p:cNvSpPr txBox="1">
            <a:spLocks noChangeArrowheads="1"/>
          </p:cNvSpPr>
          <p:nvPr/>
        </p:nvSpPr>
        <p:spPr bwMode="auto">
          <a:xfrm>
            <a:off x="1365250" y="136855"/>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双代号时标网络计划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91015" y="13685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90663" y="2069987"/>
            <a:ext cx="2332037" cy="2471803"/>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solidFill>
                  <a:schemeClr val="accent2"/>
                </a:solidFill>
                <a:latin typeface="微软雅黑" panose="020B0503020204020204" pitchFamily="34" charset="-122"/>
                <a:ea typeface="微软雅黑" panose="020B0503020204020204" pitchFamily="34" charset="-122"/>
              </a:rPr>
              <a:t>三、时标网络计划关键路线与时间参数的判定</a:t>
            </a:r>
            <a:endParaRPr lang="zh-CN" altLang="en-US" sz="2400" dirty="0">
              <a:solidFill>
                <a:schemeClr val="accent2"/>
              </a:solidFill>
              <a:latin typeface="微软雅黑" panose="020B0503020204020204" pitchFamily="34" charset="-122"/>
              <a:ea typeface="微软雅黑" panose="020B0503020204020204" pitchFamily="34" charset="-122"/>
            </a:endParaRPr>
          </a:p>
          <a:p>
            <a:pPr algn="ctr">
              <a:buFont typeface="Arial" panose="020B0604020202020204" pitchFamily="34" charset="0"/>
              <a:buNone/>
            </a:pPr>
            <a:br>
              <a:rPr lang="zh-CN" altLang="en-US" sz="2800" dirty="0">
                <a:solidFill>
                  <a:schemeClr val="accent2"/>
                </a:solidFill>
                <a:latin typeface="微软雅黑" panose="020B0503020204020204" pitchFamily="34" charset="-122"/>
                <a:ea typeface="微软雅黑" panose="020B0503020204020204" pitchFamily="34" charset="-122"/>
              </a:rPr>
            </a:br>
            <a:endParaRPr lang="en-US" altLang="zh-CN" sz="2800" dirty="0">
              <a:solidFill>
                <a:schemeClr val="accent2"/>
              </a:solidFill>
              <a:latin typeface="微软雅黑" panose="020B0503020204020204" pitchFamily="34" charset="-122"/>
              <a:ea typeface="微软雅黑" panose="020B0503020204020204" pitchFamily="34" charset="-122"/>
            </a:endParaRPr>
          </a:p>
        </p:txBody>
      </p:sp>
      <p:sp>
        <p:nvSpPr>
          <p:cNvPr id="71" name="文本框 7"/>
          <p:cNvSpPr txBox="1">
            <a:spLocks noChangeArrowheads="1"/>
          </p:cNvSpPr>
          <p:nvPr/>
        </p:nvSpPr>
        <p:spPr bwMode="auto">
          <a:xfrm>
            <a:off x="4658221" y="1277788"/>
            <a:ext cx="7344816" cy="4302422"/>
          </a:xfrm>
          <a:prstGeom prst="rect">
            <a:avLst/>
          </a:prstGeom>
          <a:noFill/>
          <a:ln>
            <a:noFill/>
          </a:ln>
        </p:spPr>
        <p:txBody>
          <a:bodyPr lIns="131420" tIns="65709" rIns="131420" bIns="65709"/>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（一）关键路线的判定</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在时标网络图中，自起点节点至终点节点的所有线路中，未出现波形线的线路， 即为关键线路。</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（二）时间参数的确定</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工期的确定</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工作最早开始时间</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工作最早完成时间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工作的自由时差</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5. </a:t>
            </a:r>
            <a:r>
              <a:rPr lang="zh-CN" altLang="en-US" dirty="0">
                <a:latin typeface="微软雅黑" panose="020B0503020204020204" pitchFamily="34" charset="-122"/>
                <a:ea typeface="微软雅黑" panose="020B0503020204020204" pitchFamily="34" charset="-122"/>
              </a:rPr>
              <a:t>工作的总时差</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6. </a:t>
            </a:r>
            <a:r>
              <a:rPr lang="zh-CN" altLang="en-US" dirty="0">
                <a:latin typeface="微软雅黑" panose="020B0503020204020204" pitchFamily="34" charset="-122"/>
                <a:ea typeface="微软雅黑" panose="020B0503020204020204" pitchFamily="34" charset="-122"/>
              </a:rPr>
              <a:t>工作最迟开始和最迟完成时</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endParaRPr lang="zh-CN" altLang="en-US" dirty="0">
              <a:latin typeface="微软雅黑" panose="020B0503020204020204" pitchFamily="34" charset="-122"/>
              <a:ea typeface="微软雅黑" panose="020B0503020204020204" pitchFamily="34" charset="-122"/>
            </a:endParaRPr>
          </a:p>
        </p:txBody>
      </p:sp>
      <p:sp>
        <p:nvSpPr>
          <p:cNvPr id="8" name="TextBox 54"/>
          <p:cNvSpPr txBox="1">
            <a:spLocks noChangeArrowheads="1"/>
          </p:cNvSpPr>
          <p:nvPr/>
        </p:nvSpPr>
        <p:spPr bwMode="auto">
          <a:xfrm>
            <a:off x="1365250" y="136855"/>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双代号时标网络计划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9" name="TextBox 55"/>
          <p:cNvSpPr txBox="1">
            <a:spLocks noChangeArrowheads="1"/>
          </p:cNvSpPr>
          <p:nvPr/>
        </p:nvSpPr>
        <p:spPr bwMode="auto">
          <a:xfrm>
            <a:off x="-291015" y="13685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893342" y="1031791"/>
            <a:ext cx="2489200" cy="563589"/>
          </a:xfrm>
          <a:prstGeom prst="rect">
            <a:avLst/>
          </a:prstGeom>
        </p:spPr>
        <p:txBody>
          <a:bodyPr wrap="square" lIns="131420" tIns="65709" rIns="131420" bIns="65709">
            <a:spAutoFit/>
          </a:bodyPr>
          <a:lstStyle/>
          <a:p>
            <a:pPr algn="ctr">
              <a:buFont typeface="Arial" panose="020B0604020202020204" pitchFamily="34" charset="0"/>
              <a:buNone/>
            </a:pPr>
            <a:r>
              <a:rPr lang="zh-CN" altLang="en-US" sz="2800" dirty="0">
                <a:solidFill>
                  <a:schemeClr val="accent1"/>
                </a:solidFill>
                <a:latin typeface="微软雅黑" panose="020B0503020204020204" pitchFamily="34" charset="-122"/>
                <a:ea typeface="微软雅黑" panose="020B0503020204020204" pitchFamily="34" charset="-122"/>
              </a:rPr>
              <a:t>四、计算实例 </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sp>
        <p:nvSpPr>
          <p:cNvPr id="71" name="文本框 7"/>
          <p:cNvSpPr txBox="1">
            <a:spLocks noChangeArrowheads="1"/>
          </p:cNvSpPr>
          <p:nvPr/>
        </p:nvSpPr>
        <p:spPr bwMode="auto">
          <a:xfrm>
            <a:off x="4658221" y="891627"/>
            <a:ext cx="7344816" cy="711052"/>
          </a:xfrm>
          <a:prstGeom prst="rect">
            <a:avLst/>
          </a:prstGeom>
          <a:noFill/>
          <a:ln>
            <a:noFill/>
          </a:ln>
        </p:spPr>
        <p:txBody>
          <a:bodyPr lIns="131420" tIns="65709" rIns="131420" bIns="65709"/>
          <a:lstStyle/>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 </a:t>
            </a:r>
            <a:r>
              <a:rPr lang="en-US" altLang="zh-CN" dirty="0">
                <a:latin typeface="微软雅黑" panose="020B0503020204020204" pitchFamily="34" charset="-122"/>
                <a:ea typeface="微软雅黑" panose="020B0503020204020204" pitchFamily="34" charset="-122"/>
              </a:rPr>
              <a:t>3-8】</a:t>
            </a:r>
            <a:r>
              <a:rPr lang="zh-CN" altLang="en-US" dirty="0">
                <a:latin typeface="微软雅黑" panose="020B0503020204020204" pitchFamily="34" charset="-122"/>
                <a:ea typeface="微软雅黑" panose="020B0503020204020204" pitchFamily="34" charset="-122"/>
              </a:rPr>
              <a:t>将图 </a:t>
            </a:r>
            <a:r>
              <a:rPr lang="en-US" altLang="zh-CN" dirty="0">
                <a:latin typeface="微软雅黑" panose="020B0503020204020204" pitchFamily="34" charset="-122"/>
                <a:ea typeface="微软雅黑" panose="020B0503020204020204" pitchFamily="34" charset="-122"/>
              </a:rPr>
              <a:t>3-32 </a:t>
            </a:r>
            <a:r>
              <a:rPr lang="zh-CN" altLang="en-US" dirty="0">
                <a:latin typeface="微软雅黑" panose="020B0503020204020204" pitchFamily="34" charset="-122"/>
                <a:ea typeface="微软雅黑" panose="020B0503020204020204" pitchFamily="34" charset="-122"/>
              </a:rPr>
              <a:t>所示双代号网络计划绘制成时标网络计划。</a:t>
            </a:r>
            <a:endParaRPr lang="zh-CN" altLang="en-US"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427049" y="1459586"/>
            <a:ext cx="4631772" cy="1801245"/>
          </a:xfrm>
          <a:prstGeom prst="rect">
            <a:avLst/>
          </a:prstGeom>
        </p:spPr>
      </p:pic>
      <p:sp>
        <p:nvSpPr>
          <p:cNvPr id="9" name="文本框 7"/>
          <p:cNvSpPr txBox="1">
            <a:spLocks noChangeArrowheads="1"/>
          </p:cNvSpPr>
          <p:nvPr/>
        </p:nvSpPr>
        <p:spPr bwMode="auto">
          <a:xfrm>
            <a:off x="4851947" y="3322714"/>
            <a:ext cx="7344816" cy="711052"/>
          </a:xfrm>
          <a:prstGeom prst="rect">
            <a:avLst/>
          </a:prstGeom>
          <a:noFill/>
          <a:ln>
            <a:noFill/>
          </a:ln>
        </p:spPr>
        <p:txBody>
          <a:bodyPr lIns="131420" tIns="65709" rIns="131420" bIns="65709"/>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解：采用间接绘制法，绘制的时标网络计划如图 </a:t>
            </a:r>
            <a:r>
              <a:rPr lang="en-US" altLang="zh-CN" dirty="0">
                <a:latin typeface="微软雅黑" panose="020B0503020204020204" pitchFamily="34" charset="-122"/>
                <a:ea typeface="微软雅黑" panose="020B0503020204020204" pitchFamily="34" charset="-122"/>
              </a:rPr>
              <a:t>3-33 </a:t>
            </a:r>
            <a:r>
              <a:rPr lang="zh-CN" altLang="en-US" dirty="0">
                <a:latin typeface="微软雅黑" panose="020B0503020204020204" pitchFamily="34" charset="-122"/>
                <a:ea typeface="微软雅黑" panose="020B0503020204020204" pitchFamily="34" charset="-122"/>
              </a:rPr>
              <a:t>所示。</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5378301" y="3914775"/>
            <a:ext cx="4595222" cy="2786243"/>
          </a:xfrm>
          <a:prstGeom prst="rect">
            <a:avLst/>
          </a:prstGeom>
        </p:spPr>
      </p:pic>
      <p:pic>
        <p:nvPicPr>
          <p:cNvPr id="11" name="Picture 2"/>
          <p:cNvPicPr>
            <a:picLocks noChangeAspect="1" noChangeArrowheads="1"/>
          </p:cNvPicPr>
          <p:nvPr/>
        </p:nvPicPr>
        <p:blipFill>
          <a:blip r:embed="rId3" cstate="print"/>
          <a:srcRect/>
          <a:stretch>
            <a:fillRect/>
          </a:stretch>
        </p:blipFill>
        <p:spPr bwMode="auto">
          <a:xfrm>
            <a:off x="559039" y="2261671"/>
            <a:ext cx="3860324" cy="2578622"/>
          </a:xfrm>
          <a:prstGeom prst="rect">
            <a:avLst/>
          </a:prstGeom>
          <a:noFill/>
          <a:ln w="9525">
            <a:noFill/>
            <a:miter lim="800000"/>
            <a:headEnd/>
            <a:tailEnd/>
          </a:ln>
        </p:spPr>
      </p:pic>
      <p:sp>
        <p:nvSpPr>
          <p:cNvPr id="10" name="TextBox 54"/>
          <p:cNvSpPr txBox="1">
            <a:spLocks noChangeArrowheads="1"/>
          </p:cNvSpPr>
          <p:nvPr/>
        </p:nvSpPr>
        <p:spPr bwMode="auto">
          <a:xfrm>
            <a:off x="1365250" y="136855"/>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双代号时标网络计划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TextBox 55"/>
          <p:cNvSpPr txBox="1">
            <a:spLocks noChangeArrowheads="1"/>
          </p:cNvSpPr>
          <p:nvPr/>
        </p:nvSpPr>
        <p:spPr bwMode="auto">
          <a:xfrm>
            <a:off x="-291015" y="13685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0"/>
                                        </p:tgtEl>
                                        <p:attrNameLst>
                                          <p:attrName>ppt_y</p:attrName>
                                        </p:attrNameLst>
                                      </p:cBhvr>
                                      <p:tavLst>
                                        <p:tav tm="0">
                                          <p:val>
                                            <p:strVal val="#ppt_y"/>
                                          </p:val>
                                        </p:tav>
                                        <p:tav tm="100000">
                                          <p:val>
                                            <p:strVal val="#ppt_y"/>
                                          </p:val>
                                        </p:tav>
                                      </p:tavLst>
                                    </p:anim>
                                    <p:anim calcmode="lin" valueType="num">
                                      <p:cBhvr>
                                        <p:cTn id="9" dur="4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324644" y="980728"/>
            <a:ext cx="6349801" cy="932920"/>
          </a:xfrm>
          <a:prstGeom prst="rect">
            <a:avLst/>
          </a:prstGeom>
        </p:spPr>
        <p:txBody>
          <a:bodyPr wrap="square" lIns="131420" tIns="65709" rIns="131420" bIns="65709">
            <a:spAutoFit/>
          </a:bodyPr>
          <a:lstStyle/>
          <a:p>
            <a:pPr algn="ctr">
              <a:buFont typeface="Arial" panose="020B0604020202020204" pitchFamily="34" charset="0"/>
              <a:buNone/>
            </a:pPr>
            <a:r>
              <a:rPr lang="zh-CN" altLang="en-US" sz="2400" dirty="0">
                <a:solidFill>
                  <a:schemeClr val="accent1"/>
                </a:solidFill>
                <a:latin typeface="微软雅黑" panose="020B0503020204020204" pitchFamily="34" charset="-122"/>
                <a:ea typeface="微软雅黑" panose="020B0503020204020204" pitchFamily="34" charset="-122"/>
              </a:rPr>
              <a:t>五、单代号网络图与双代号网络图的比较</a:t>
            </a:r>
            <a:br>
              <a:rPr lang="zh-CN" altLang="en-US" sz="2800" dirty="0">
                <a:solidFill>
                  <a:schemeClr val="accent2"/>
                </a:solidFill>
                <a:latin typeface="微软雅黑" panose="020B0503020204020204" pitchFamily="34" charset="-122"/>
                <a:ea typeface="微软雅黑" panose="020B0503020204020204" pitchFamily="34" charset="-122"/>
              </a:rPr>
            </a:br>
            <a:endParaRPr lang="en-US" altLang="zh-CN" sz="2800" dirty="0">
              <a:solidFill>
                <a:schemeClr val="accent2"/>
              </a:solidFill>
              <a:latin typeface="微软雅黑" panose="020B0503020204020204" pitchFamily="34" charset="-122"/>
              <a:ea typeface="微软雅黑" panose="020B0503020204020204" pitchFamily="34" charset="-122"/>
            </a:endParaRPr>
          </a:p>
        </p:txBody>
      </p:sp>
      <p:sp>
        <p:nvSpPr>
          <p:cNvPr id="71" name="文本框 7"/>
          <p:cNvSpPr txBox="1">
            <a:spLocks noChangeArrowheads="1"/>
          </p:cNvSpPr>
          <p:nvPr/>
        </p:nvSpPr>
        <p:spPr bwMode="auto">
          <a:xfrm>
            <a:off x="481757" y="1772816"/>
            <a:ext cx="7344816" cy="4302422"/>
          </a:xfrm>
          <a:prstGeom prst="rect">
            <a:avLst/>
          </a:prstGeom>
          <a:noFill/>
          <a:ln>
            <a:noFill/>
          </a:ln>
        </p:spPr>
        <p:txBody>
          <a:bodyPr lIns="131420" tIns="65709" rIns="131420" bIns="65709"/>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）单代号网络图绘制方便，不必增加虚工作。在这一点上，弥补了双代号网络图的不足。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）单代号网络图具有便于说明、容易被非专业人员所理解和易于修改的优点。这对于推广应用统筹法编制工程进度计划，进行全面科学管理是有益的。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）双代号网络表示工程进度比用单代号网络图更形象，特别是在应用带时间坐标的网络图时。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）双代号网络图在应用电子计算机进行计算和优化过程时更加简便，这是因为双代号网络图中用两个代号代表一项工作，可直接反映其紧前工作或紧后工作的关系。</a:t>
            </a:r>
            <a:endParaRPr lang="zh-CN" altLang="en-US" dirty="0">
              <a:latin typeface="微软雅黑" panose="020B0503020204020204" pitchFamily="34" charset="-122"/>
              <a:ea typeface="微软雅黑" panose="020B0503020204020204" pitchFamily="34" charset="-122"/>
            </a:endParaRPr>
          </a:p>
        </p:txBody>
      </p:sp>
      <p:pic>
        <p:nvPicPr>
          <p:cNvPr id="8" name="Picture 2"/>
          <p:cNvPicPr>
            <a:picLocks noChangeAspect="1" noChangeArrowheads="1"/>
          </p:cNvPicPr>
          <p:nvPr/>
        </p:nvPicPr>
        <p:blipFill>
          <a:blip r:embed="rId1" cstate="print"/>
          <a:srcRect/>
          <a:stretch>
            <a:fillRect/>
          </a:stretch>
        </p:blipFill>
        <p:spPr bwMode="auto">
          <a:xfrm>
            <a:off x="8114605" y="2276872"/>
            <a:ext cx="3292007" cy="2134378"/>
          </a:xfrm>
          <a:prstGeom prst="rect">
            <a:avLst/>
          </a:prstGeom>
          <a:noFill/>
          <a:ln w="9525">
            <a:noFill/>
            <a:miter lim="800000"/>
            <a:headEnd/>
            <a:tailEnd/>
          </a:ln>
        </p:spPr>
      </p:pic>
      <p:sp>
        <p:nvSpPr>
          <p:cNvPr id="7" name="TextBox 54"/>
          <p:cNvSpPr txBox="1">
            <a:spLocks noChangeArrowheads="1"/>
          </p:cNvSpPr>
          <p:nvPr/>
        </p:nvSpPr>
        <p:spPr bwMode="auto">
          <a:xfrm>
            <a:off x="1365250" y="136855"/>
            <a:ext cx="5041900" cy="369332"/>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双代号时标网络计划</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9" name="TextBox 55"/>
          <p:cNvSpPr txBox="1">
            <a:spLocks noChangeArrowheads="1"/>
          </p:cNvSpPr>
          <p:nvPr/>
        </p:nvSpPr>
        <p:spPr bwMode="auto">
          <a:xfrm>
            <a:off x="-291015" y="136855"/>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图片 22"/>
          <p:cNvPicPr>
            <a:picLocks noChangeAspect="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5</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705100" y="1951038"/>
            <a:ext cx="4134465" cy="769441"/>
          </a:xfrm>
          <a:prstGeom prst="rect">
            <a:avLst/>
          </a:prstGeom>
          <a:noFill/>
          <a:ln w="9525">
            <a:noFill/>
            <a:miter lim="800000"/>
          </a:ln>
        </p:spPr>
        <p:txBody>
          <a:bodyPr wrap="none">
            <a:spAutoFit/>
          </a:bodyPr>
          <a:lstStyle/>
          <a:p>
            <a:pPr marL="0" lvl="1">
              <a:buFont typeface="Arial" panose="020B0604020202020204" pitchFamily="34" charset="0"/>
              <a:buNone/>
            </a:pPr>
            <a:r>
              <a:rPr lang="zh-CN" altLang="en-US" sz="4400" dirty="0">
                <a:latin typeface="微软雅黑" panose="020B0503020204020204" pitchFamily="34" charset="-122"/>
                <a:ea typeface="微软雅黑" panose="020B0503020204020204" pitchFamily="34" charset="-122"/>
                <a:cs typeface="华文细黑"/>
              </a:rPr>
              <a:t>网络计划的优化</a:t>
            </a:r>
            <a:endParaRPr lang="zh-CN" altLang="en-US" sz="4400" dirty="0">
              <a:latin typeface="微软雅黑" panose="020B0503020204020204" pitchFamily="34" charset="-122"/>
              <a:ea typeface="微软雅黑" panose="020B0503020204020204" pitchFamily="34" charset="-122"/>
              <a:cs typeface="华文细黑"/>
            </a:endParaRPr>
          </a:p>
        </p:txBody>
      </p:sp>
      <p:sp>
        <p:nvSpPr>
          <p:cNvPr id="9" name="文本框 9"/>
          <p:cNvSpPr txBox="1">
            <a:spLocks noChangeArrowheads="1"/>
          </p:cNvSpPr>
          <p:nvPr/>
        </p:nvSpPr>
        <p:spPr bwMode="auto">
          <a:xfrm>
            <a:off x="1562100" y="4351338"/>
            <a:ext cx="6153150" cy="1197572"/>
          </a:xfrm>
          <a:prstGeom prst="rect">
            <a:avLst/>
          </a:prstGeom>
          <a:noFill/>
          <a:ln w="9525">
            <a:noFill/>
            <a:miter lim="800000"/>
          </a:ln>
        </p:spPr>
        <p:txBody>
          <a:bodyPr lIns="0" tIns="0" rIns="0" bIns="0">
            <a:spAutoFit/>
          </a:bodyPr>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掌握工期优化、费用优化、资源优化的概念，了解工期优化、费用优化及资 源优化的过程，熟悉费用优化和资源优化的有关方法。</a:t>
            </a:r>
            <a:endParaRPr lang="zh-CN" altLang="en-US" dirty="0">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663113" y="4516438"/>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235531"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235532" name="Text Box 12"/>
          <p:cNvSpPr txBox="1">
            <a:spLocks noChangeArrowheads="1"/>
          </p:cNvSpPr>
          <p:nvPr/>
        </p:nvSpPr>
        <p:spPr bwMode="auto">
          <a:xfrm>
            <a:off x="769938" y="765175"/>
            <a:ext cx="3095625" cy="1431925"/>
          </a:xfrm>
          <a:prstGeom prst="rect">
            <a:avLst/>
          </a:prstGeom>
          <a:noFill/>
          <a:ln w="9525">
            <a:noFill/>
            <a:miter lim="800000"/>
          </a:ln>
          <a:effectLst/>
        </p:spPr>
        <p:txBody>
          <a:bodyPr>
            <a:spAutoFit/>
          </a:bodyPr>
          <a:lstStyle/>
          <a:p>
            <a:pPr>
              <a:spcBef>
                <a:spcPct val="50000"/>
              </a:spcBef>
            </a:pPr>
            <a:r>
              <a:rPr lang="zh-CN" altLang="en-US" sz="4400" dirty="0">
                <a:latin typeface="微软雅黑" panose="020B0503020204020204" pitchFamily="34" charset="-122"/>
                <a:ea typeface="微软雅黑" panose="020B0503020204020204" pitchFamily="34" charset="-122"/>
              </a:rPr>
              <a:t>学习任务 </a:t>
            </a:r>
            <a:r>
              <a:rPr lang="en-US" altLang="zh-CN" sz="4400" dirty="0">
                <a:latin typeface="微软雅黑" panose="020B0503020204020204" pitchFamily="34" charset="-122"/>
                <a:ea typeface="微软雅黑" panose="020B0503020204020204" pitchFamily="34" charset="-122"/>
              </a:rPr>
              <a:t>5 </a:t>
            </a:r>
            <a:br>
              <a:rPr lang="en-US" altLang="zh-CN" sz="4400" dirty="0">
                <a:latin typeface="微软雅黑" panose="020B0503020204020204" pitchFamily="34" charset="-122"/>
                <a:ea typeface="微软雅黑" panose="020B0503020204020204" pitchFamily="34" charset="-122"/>
              </a:rPr>
            </a:b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advClick="0" advTm="60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5"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53" name="椭圆 52"/>
          <p:cNvSpPr/>
          <p:nvPr/>
        </p:nvSpPr>
        <p:spPr>
          <a:xfrm>
            <a:off x="1410965" y="2269976"/>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55390" y="2114401"/>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519238" y="3330617"/>
            <a:ext cx="2332037" cy="502033"/>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solidFill>
                  <a:schemeClr val="accent2"/>
                </a:solidFill>
                <a:latin typeface="微软雅黑" panose="020B0503020204020204" pitchFamily="34" charset="-122"/>
                <a:ea typeface="微软雅黑" panose="020B0503020204020204" pitchFamily="34" charset="-122"/>
              </a:rPr>
              <a:t>一、工期优化</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sp>
        <p:nvSpPr>
          <p:cNvPr id="227343" name="Text Box 15"/>
          <p:cNvSpPr txBox="1">
            <a:spLocks noChangeArrowheads="1"/>
          </p:cNvSpPr>
          <p:nvPr/>
        </p:nvSpPr>
        <p:spPr bwMode="auto">
          <a:xfrm>
            <a:off x="5306293" y="2521182"/>
            <a:ext cx="4319588" cy="2168525"/>
          </a:xfrm>
          <a:prstGeom prst="rect">
            <a:avLst/>
          </a:prstGeom>
          <a:noFill/>
          <a:ln w="9525">
            <a:noFill/>
            <a:miter lim="800000"/>
          </a:ln>
          <a:effectLst/>
        </p:spPr>
        <p:txBody>
          <a:bodyPr>
            <a:spAutoFit/>
          </a:bodyPr>
          <a:lstStyle/>
          <a:p>
            <a:pPr>
              <a:lnSpc>
                <a:spcPct val="150000"/>
              </a:lnSpc>
              <a:spcBef>
                <a:spcPct val="50000"/>
              </a:spcBef>
            </a:pPr>
            <a:r>
              <a:rPr lang="zh-CN" altLang="en-US" dirty="0">
                <a:latin typeface="+mn-ea"/>
                <a:ea typeface="+mn-ea"/>
              </a:rPr>
              <a:t>工期优化又称工期调整，是指网络计划的计划工期不满足要求工期时（一般是 </a:t>
            </a:r>
            <a:r>
              <a:rPr lang="en-US" altLang="zh-CN" i="1" dirty="0">
                <a:latin typeface="+mn-ea"/>
                <a:ea typeface="+mn-ea"/>
              </a:rPr>
              <a:t>T </a:t>
            </a:r>
            <a:r>
              <a:rPr lang="en-US" altLang="zh-CN" i="1" baseline="-25000" dirty="0" err="1">
                <a:latin typeface="+mn-ea"/>
                <a:ea typeface="+mn-ea"/>
              </a:rPr>
              <a:t>c</a:t>
            </a:r>
            <a:r>
              <a:rPr lang="en-US" altLang="zh-CN" dirty="0">
                <a:latin typeface="+mn-ea"/>
                <a:ea typeface="+mn-ea"/>
              </a:rPr>
              <a:t> &gt;</a:t>
            </a:r>
            <a:r>
              <a:rPr lang="en-US" altLang="zh-CN" i="1" dirty="0">
                <a:latin typeface="+mn-ea"/>
                <a:ea typeface="+mn-ea"/>
              </a:rPr>
              <a:t> </a:t>
            </a:r>
            <a:r>
              <a:rPr lang="en-US" altLang="zh-CN" i="1" dirty="0">
                <a:latin typeface="+mn-ea"/>
                <a:ea typeface="+mn-ea"/>
                <a:sym typeface="+mn-ea"/>
              </a:rPr>
              <a:t>T</a:t>
            </a:r>
            <a:r>
              <a:rPr lang="en-US" altLang="zh-CN" i="1" baseline="-25000" dirty="0" err="1">
                <a:latin typeface="+mn-ea"/>
                <a:ea typeface="+mn-ea"/>
                <a:sym typeface="+mn-ea"/>
              </a:rPr>
              <a:t>r</a:t>
            </a:r>
            <a:r>
              <a:rPr lang="zh-CN" altLang="en-US" dirty="0">
                <a:latin typeface="+mn-ea"/>
                <a:ea typeface="+mn-ea"/>
              </a:rPr>
              <a:t>），通过压缩某些工作的持续时间或改变工作顺序等方法，以满足要求工期目标 的过程。 </a:t>
            </a:r>
            <a:endParaRPr lang="zh-CN" altLang="en-US" dirty="0">
              <a:latin typeface="+mn-ea"/>
              <a:ea typeface="+mn-ea"/>
            </a:endParaRPr>
          </a:p>
        </p:txBody>
      </p:sp>
      <p:sp>
        <p:nvSpPr>
          <p:cNvPr id="12"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6648450" y="2868613"/>
            <a:ext cx="1376363" cy="1587500"/>
          </a:xfrm>
          <a:custGeom>
            <a:avLst/>
            <a:gdLst>
              <a:gd name="T0" fmla="*/ 688182 w 2260"/>
              <a:gd name="T1" fmla="*/ 0 h 2610"/>
              <a:gd name="T2" fmla="*/ 1032272 w 2260"/>
              <a:gd name="T3" fmla="*/ 198285 h 2610"/>
              <a:gd name="T4" fmla="*/ 1376363 w 2260"/>
              <a:gd name="T5" fmla="*/ 396571 h 2610"/>
              <a:gd name="T6" fmla="*/ 1376363 w 2260"/>
              <a:gd name="T7" fmla="*/ 793750 h 2610"/>
              <a:gd name="T8" fmla="*/ 1376363 w 2260"/>
              <a:gd name="T9" fmla="*/ 1190321 h 2610"/>
              <a:gd name="T10" fmla="*/ 1032272 w 2260"/>
              <a:gd name="T11" fmla="*/ 1388606 h 2610"/>
              <a:gd name="T12" fmla="*/ 688182 w 2260"/>
              <a:gd name="T13" fmla="*/ 1587500 h 2610"/>
              <a:gd name="T14" fmla="*/ 344091 w 2260"/>
              <a:gd name="T15" fmla="*/ 1388606 h 2610"/>
              <a:gd name="T16" fmla="*/ 0 w 2260"/>
              <a:gd name="T17" fmla="*/ 1190321 h 2610"/>
              <a:gd name="T18" fmla="*/ 0 w 2260"/>
              <a:gd name="T19" fmla="*/ 793750 h 2610"/>
              <a:gd name="T20" fmla="*/ 0 w 2260"/>
              <a:gd name="T21" fmla="*/ 396571 h 2610"/>
              <a:gd name="T22" fmla="*/ 344091 w 2260"/>
              <a:gd name="T23" fmla="*/ 198285 h 2610"/>
              <a:gd name="T24" fmla="*/ 688182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5" name="Freeform 7"/>
          <p:cNvSpPr/>
          <p:nvPr/>
        </p:nvSpPr>
        <p:spPr bwMode="auto">
          <a:xfrm>
            <a:off x="3794125" y="2868613"/>
            <a:ext cx="1374775" cy="1587500"/>
          </a:xfrm>
          <a:custGeom>
            <a:avLst/>
            <a:gdLst>
              <a:gd name="T0" fmla="*/ 687388 w 2260"/>
              <a:gd name="T1" fmla="*/ 0 h 2610"/>
              <a:gd name="T2" fmla="*/ 1031081 w 2260"/>
              <a:gd name="T3" fmla="*/ 198285 h 2610"/>
              <a:gd name="T4" fmla="*/ 1374775 w 2260"/>
              <a:gd name="T5" fmla="*/ 396571 h 2610"/>
              <a:gd name="T6" fmla="*/ 1374775 w 2260"/>
              <a:gd name="T7" fmla="*/ 793750 h 2610"/>
              <a:gd name="T8" fmla="*/ 1374775 w 2260"/>
              <a:gd name="T9" fmla="*/ 1190321 h 2610"/>
              <a:gd name="T10" fmla="*/ 1031081 w 2260"/>
              <a:gd name="T11" fmla="*/ 1388606 h 2610"/>
              <a:gd name="T12" fmla="*/ 687388 w 2260"/>
              <a:gd name="T13" fmla="*/ 1587500 h 2610"/>
              <a:gd name="T14" fmla="*/ 343694 w 2260"/>
              <a:gd name="T15" fmla="*/ 1388606 h 2610"/>
              <a:gd name="T16" fmla="*/ 0 w 2260"/>
              <a:gd name="T17" fmla="*/ 1190321 h 2610"/>
              <a:gd name="T18" fmla="*/ 0 w 2260"/>
              <a:gd name="T19" fmla="*/ 793750 h 2610"/>
              <a:gd name="T20" fmla="*/ 0 w 2260"/>
              <a:gd name="T21" fmla="*/ 396571 h 2610"/>
              <a:gd name="T22" fmla="*/ 343694 w 2260"/>
              <a:gd name="T23" fmla="*/ 198285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6" name="Freeform 8"/>
          <p:cNvSpPr/>
          <p:nvPr/>
        </p:nvSpPr>
        <p:spPr bwMode="auto">
          <a:xfrm>
            <a:off x="4506913"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7" name="Freeform 9"/>
          <p:cNvSpPr/>
          <p:nvPr/>
        </p:nvSpPr>
        <p:spPr bwMode="auto">
          <a:xfrm>
            <a:off x="5937250"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8" name="Freeform 10"/>
          <p:cNvSpPr/>
          <p:nvPr/>
        </p:nvSpPr>
        <p:spPr bwMode="auto">
          <a:xfrm>
            <a:off x="4506913" y="4100513"/>
            <a:ext cx="1374775" cy="1589087"/>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9" name="Freeform 11"/>
          <p:cNvSpPr/>
          <p:nvPr/>
        </p:nvSpPr>
        <p:spPr bwMode="auto">
          <a:xfrm>
            <a:off x="5937250" y="4100513"/>
            <a:ext cx="1374775" cy="1589087"/>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10" name="Freeform 12"/>
          <p:cNvSpPr>
            <a:spLocks noEditPoints="1"/>
          </p:cNvSpPr>
          <p:nvPr/>
        </p:nvSpPr>
        <p:spPr bwMode="auto">
          <a:xfrm>
            <a:off x="4911725" y="4645025"/>
            <a:ext cx="598488" cy="446088"/>
          </a:xfrm>
          <a:custGeom>
            <a:avLst/>
            <a:gdLst>
              <a:gd name="T0" fmla="*/ 122376 w 983"/>
              <a:gd name="T1" fmla="*/ 235554 h 731"/>
              <a:gd name="T2" fmla="*/ 218573 w 983"/>
              <a:gd name="T3" fmla="*/ 67127 h 731"/>
              <a:gd name="T4" fmla="*/ 242318 w 983"/>
              <a:gd name="T5" fmla="*/ 39056 h 731"/>
              <a:gd name="T6" fmla="*/ 462108 w 983"/>
              <a:gd name="T7" fmla="*/ 56753 h 731"/>
              <a:gd name="T8" fmla="*/ 449323 w 983"/>
              <a:gd name="T9" fmla="*/ 29902 h 731"/>
              <a:gd name="T10" fmla="*/ 499856 w 983"/>
              <a:gd name="T11" fmla="*/ 14646 h 731"/>
              <a:gd name="T12" fmla="*/ 533951 w 983"/>
              <a:gd name="T13" fmla="*/ 16477 h 731"/>
              <a:gd name="T14" fmla="*/ 522992 w 983"/>
              <a:gd name="T15" fmla="*/ 66517 h 731"/>
              <a:gd name="T16" fmla="*/ 505336 w 983"/>
              <a:gd name="T17" fmla="*/ 93978 h 731"/>
              <a:gd name="T18" fmla="*/ 379306 w 983"/>
              <a:gd name="T19" fmla="*/ 209924 h 731"/>
              <a:gd name="T20" fmla="*/ 378697 w 983"/>
              <a:gd name="T21" fmla="*/ 210534 h 731"/>
              <a:gd name="T22" fmla="*/ 579614 w 983"/>
              <a:gd name="T23" fmla="*/ 408863 h 731"/>
              <a:gd name="T24" fmla="*/ 579614 w 983"/>
              <a:gd name="T25" fmla="*/ 446088 h 731"/>
              <a:gd name="T26" fmla="*/ 464544 w 983"/>
              <a:gd name="T27" fmla="*/ 446088 h 731"/>
              <a:gd name="T28" fmla="*/ 339732 w 983"/>
              <a:gd name="T29" fmla="*/ 446088 h 731"/>
              <a:gd name="T30" fmla="*/ 214920 w 983"/>
              <a:gd name="T31" fmla="*/ 446088 h 731"/>
              <a:gd name="T32" fmla="*/ 90108 w 983"/>
              <a:gd name="T33" fmla="*/ 446088 h 731"/>
              <a:gd name="T34" fmla="*/ 0 w 983"/>
              <a:gd name="T35" fmla="*/ 427781 h 731"/>
              <a:gd name="T36" fmla="*/ 18874 w 983"/>
              <a:gd name="T37" fmla="*/ 0 h 731"/>
              <a:gd name="T38" fmla="*/ 37748 w 983"/>
              <a:gd name="T39" fmla="*/ 408863 h 731"/>
              <a:gd name="T40" fmla="*/ 90108 w 983"/>
              <a:gd name="T41" fmla="*/ 323429 h 731"/>
              <a:gd name="T42" fmla="*/ 143686 w 983"/>
              <a:gd name="T43" fmla="*/ 304511 h 731"/>
              <a:gd name="T44" fmla="*/ 162560 w 983"/>
              <a:gd name="T45" fmla="*/ 408863 h 731"/>
              <a:gd name="T46" fmla="*/ 214920 w 983"/>
              <a:gd name="T47" fmla="*/ 192837 h 731"/>
              <a:gd name="T48" fmla="*/ 268498 w 983"/>
              <a:gd name="T49" fmla="*/ 174530 h 731"/>
              <a:gd name="T50" fmla="*/ 287372 w 983"/>
              <a:gd name="T51" fmla="*/ 408863 h 731"/>
              <a:gd name="T52" fmla="*/ 339732 w 983"/>
              <a:gd name="T53" fmla="*/ 256913 h 731"/>
              <a:gd name="T54" fmla="*/ 393310 w 983"/>
              <a:gd name="T55" fmla="*/ 237995 h 731"/>
              <a:gd name="T56" fmla="*/ 412184 w 983"/>
              <a:gd name="T57" fmla="*/ 408863 h 731"/>
              <a:gd name="T58" fmla="*/ 464544 w 983"/>
              <a:gd name="T59" fmla="*/ 149510 h 731"/>
              <a:gd name="T60" fmla="*/ 518121 w 983"/>
              <a:gd name="T61" fmla="*/ 130592 h 731"/>
              <a:gd name="T62" fmla="*/ 536387 w 983"/>
              <a:gd name="T63" fmla="*/ 408863 h 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83"/>
              <a:gd name="T97" fmla="*/ 0 h 731"/>
              <a:gd name="T98" fmla="*/ 983 w 983"/>
              <a:gd name="T99" fmla="*/ 731 h 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83" h="731">
                <a:moveTo>
                  <a:pt x="404" y="154"/>
                </a:moveTo>
                <a:lnTo>
                  <a:pt x="201" y="386"/>
                </a:lnTo>
                <a:lnTo>
                  <a:pt x="153" y="345"/>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w="9525">
            <a:noFill/>
            <a:round/>
          </a:ln>
        </p:spPr>
        <p:txBody>
          <a:bodyPr/>
          <a:lstStyle/>
          <a:p>
            <a:endParaRPr lang="zh-CN" altLang="en-US"/>
          </a:p>
        </p:txBody>
      </p:sp>
      <p:sp>
        <p:nvSpPr>
          <p:cNvPr id="11" name="Freeform 13"/>
          <p:cNvSpPr>
            <a:spLocks noEditPoints="1"/>
          </p:cNvSpPr>
          <p:nvPr/>
        </p:nvSpPr>
        <p:spPr bwMode="auto">
          <a:xfrm>
            <a:off x="7077075" y="3362325"/>
            <a:ext cx="612775" cy="604838"/>
          </a:xfrm>
          <a:custGeom>
            <a:avLst/>
            <a:gdLst>
              <a:gd name="T0" fmla="*/ 553690 w 1006"/>
              <a:gd name="T1" fmla="*/ 521559 h 995"/>
              <a:gd name="T2" fmla="*/ 490342 w 1006"/>
              <a:gd name="T3" fmla="*/ 521559 h 995"/>
              <a:gd name="T4" fmla="*/ 590238 w 1006"/>
              <a:gd name="T5" fmla="*/ 58964 h 995"/>
              <a:gd name="T6" fmla="*/ 508006 w 1006"/>
              <a:gd name="T7" fmla="*/ 0 h 995"/>
              <a:gd name="T8" fmla="*/ 287505 w 1006"/>
              <a:gd name="T9" fmla="*/ 196344 h 995"/>
              <a:gd name="T10" fmla="*/ 256440 w 1006"/>
              <a:gd name="T11" fmla="*/ 241327 h 995"/>
              <a:gd name="T12" fmla="*/ 229029 w 1006"/>
              <a:gd name="T13" fmla="*/ 254701 h 995"/>
              <a:gd name="T14" fmla="*/ 232075 w 1006"/>
              <a:gd name="T15" fmla="*/ 337980 h 995"/>
              <a:gd name="T16" fmla="*/ 54212 w 1006"/>
              <a:gd name="T17" fmla="*/ 492381 h 995"/>
              <a:gd name="T18" fmla="*/ 34720 w 1006"/>
              <a:gd name="T19" fmla="*/ 604838 h 995"/>
              <a:gd name="T20" fmla="*/ 126697 w 1006"/>
              <a:gd name="T21" fmla="*/ 513049 h 995"/>
              <a:gd name="T22" fmla="*/ 271059 w 1006"/>
              <a:gd name="T23" fmla="*/ 377492 h 995"/>
              <a:gd name="T24" fmla="*/ 352072 w 1006"/>
              <a:gd name="T25" fmla="*/ 377492 h 995"/>
              <a:gd name="T26" fmla="*/ 375218 w 1006"/>
              <a:gd name="T27" fmla="*/ 326430 h 995"/>
              <a:gd name="T28" fmla="*/ 410547 w 1006"/>
              <a:gd name="T29" fmla="*/ 319136 h 995"/>
              <a:gd name="T30" fmla="*/ 590238 w 1006"/>
              <a:gd name="T31" fmla="*/ 58964 h 995"/>
              <a:gd name="T32" fmla="*/ 238775 w 1006"/>
              <a:gd name="T33" fmla="*/ 197560 h 995"/>
              <a:gd name="T34" fmla="*/ 246085 w 1006"/>
              <a:gd name="T35" fmla="*/ 189658 h 995"/>
              <a:gd name="T36" fmla="*/ 265576 w 1006"/>
              <a:gd name="T37" fmla="*/ 170814 h 995"/>
              <a:gd name="T38" fmla="*/ 130961 w 1006"/>
              <a:gd name="T39" fmla="*/ 608 h 995"/>
              <a:gd name="T40" fmla="*/ 170554 w 1006"/>
              <a:gd name="T41" fmla="*/ 97260 h 995"/>
              <a:gd name="T42" fmla="*/ 12792 w 1006"/>
              <a:gd name="T43" fmla="*/ 118536 h 995"/>
              <a:gd name="T44" fmla="*/ 141316 w 1006"/>
              <a:gd name="T45" fmla="*/ 271721 h 995"/>
              <a:gd name="T46" fmla="*/ 184563 w 1006"/>
              <a:gd name="T47" fmla="*/ 263211 h 995"/>
              <a:gd name="T48" fmla="*/ 221111 w 1006"/>
              <a:gd name="T49" fmla="*/ 215189 h 995"/>
              <a:gd name="T50" fmla="*/ 409329 w 1006"/>
              <a:gd name="T51" fmla="*/ 368374 h 995"/>
              <a:gd name="T52" fmla="*/ 375827 w 1006"/>
              <a:gd name="T53" fmla="*/ 401199 h 995"/>
              <a:gd name="T54" fmla="*/ 451358 w 1006"/>
              <a:gd name="T55" fmla="*/ 529461 h 995"/>
              <a:gd name="T56" fmla="*/ 529326 w 1006"/>
              <a:gd name="T57" fmla="*/ 604838 h 995"/>
              <a:gd name="T58" fmla="*/ 596938 w 1006"/>
              <a:gd name="T59" fmla="*/ 501499 h 995"/>
              <a:gd name="T60" fmla="*/ 427602 w 1006"/>
              <a:gd name="T61" fmla="*/ 350137 h 995"/>
              <a:gd name="T62" fmla="*/ 400801 w 1006"/>
              <a:gd name="T63" fmla="*/ 351961 h 9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06"/>
              <a:gd name="T97" fmla="*/ 0 h 995"/>
              <a:gd name="T98" fmla="*/ 1006 w 1006"/>
              <a:gd name="T99" fmla="*/ 995 h 9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2"/>
          </a:solidFill>
          <a:ln w="9525">
            <a:noFill/>
            <a:round/>
          </a:ln>
        </p:spPr>
        <p:txBody>
          <a:bodyPr/>
          <a:lstStyle/>
          <a:p>
            <a:endParaRPr lang="zh-CN" altLang="en-US"/>
          </a:p>
        </p:txBody>
      </p:sp>
      <p:sp>
        <p:nvSpPr>
          <p:cNvPr id="12" name="Freeform 14"/>
          <p:cNvSpPr>
            <a:spLocks noEditPoints="1"/>
          </p:cNvSpPr>
          <p:nvPr/>
        </p:nvSpPr>
        <p:spPr bwMode="auto">
          <a:xfrm>
            <a:off x="4995863" y="2058988"/>
            <a:ext cx="439737" cy="600075"/>
          </a:xfrm>
          <a:custGeom>
            <a:avLst/>
            <a:gdLst>
              <a:gd name="T0" fmla="*/ 57780 w 723"/>
              <a:gd name="T1" fmla="*/ 97375 h 986"/>
              <a:gd name="T2" fmla="*/ 48657 w 723"/>
              <a:gd name="T3" fmla="*/ 600075 h 986"/>
              <a:gd name="T4" fmla="*/ 439738 w 723"/>
              <a:gd name="T5" fmla="*/ 147280 h 986"/>
              <a:gd name="T6" fmla="*/ 406286 w 723"/>
              <a:gd name="T7" fmla="*/ 158235 h 986"/>
              <a:gd name="T8" fmla="*/ 50482 w 723"/>
              <a:gd name="T9" fmla="*/ 565385 h 986"/>
              <a:gd name="T10" fmla="*/ 190371 w 723"/>
              <a:gd name="T11" fmla="*/ 63903 h 986"/>
              <a:gd name="T12" fmla="*/ 249367 w 723"/>
              <a:gd name="T13" fmla="*/ 63903 h 986"/>
              <a:gd name="T14" fmla="*/ 218957 w 723"/>
              <a:gd name="T15" fmla="*/ 95549 h 986"/>
              <a:gd name="T16" fmla="*/ 153878 w 723"/>
              <a:gd name="T17" fmla="*/ 65120 h 986"/>
              <a:gd name="T18" fmla="*/ 80892 w 723"/>
              <a:gd name="T19" fmla="*/ 152149 h 986"/>
              <a:gd name="T20" fmla="*/ 358846 w 723"/>
              <a:gd name="T21" fmla="*/ 152149 h 986"/>
              <a:gd name="T22" fmla="*/ 285860 w 723"/>
              <a:gd name="T23" fmla="*/ 65120 h 986"/>
              <a:gd name="T24" fmla="*/ 153878 w 723"/>
              <a:gd name="T25" fmla="*/ 65120 h 986"/>
              <a:gd name="T26" fmla="*/ 155094 w 723"/>
              <a:gd name="T27" fmla="*/ 455838 h 986"/>
              <a:gd name="T28" fmla="*/ 106437 w 723"/>
              <a:gd name="T29" fmla="*/ 469227 h 986"/>
              <a:gd name="T30" fmla="*/ 96098 w 723"/>
              <a:gd name="T31" fmla="*/ 480182 h 986"/>
              <a:gd name="T32" fmla="*/ 155094 w 723"/>
              <a:gd name="T33" fmla="*/ 484442 h 986"/>
              <a:gd name="T34" fmla="*/ 93057 w 723"/>
              <a:gd name="T35" fmla="*/ 514872 h 986"/>
              <a:gd name="T36" fmla="*/ 170300 w 723"/>
              <a:gd name="T37" fmla="*/ 477139 h 986"/>
              <a:gd name="T38" fmla="*/ 170300 w 723"/>
              <a:gd name="T39" fmla="*/ 452795 h 986"/>
              <a:gd name="T40" fmla="*/ 77851 w 723"/>
              <a:gd name="T41" fmla="*/ 457055 h 986"/>
              <a:gd name="T42" fmla="*/ 150837 w 723"/>
              <a:gd name="T43" fmla="*/ 534955 h 986"/>
              <a:gd name="T44" fmla="*/ 150837 w 723"/>
              <a:gd name="T45" fmla="*/ 235526 h 986"/>
              <a:gd name="T46" fmla="*/ 106437 w 723"/>
              <a:gd name="T47" fmla="*/ 248916 h 986"/>
              <a:gd name="T48" fmla="*/ 121643 w 723"/>
              <a:gd name="T49" fmla="*/ 288474 h 986"/>
              <a:gd name="T50" fmla="*/ 93057 w 723"/>
              <a:gd name="T51" fmla="*/ 299429 h 986"/>
              <a:gd name="T52" fmla="*/ 150837 w 723"/>
              <a:gd name="T53" fmla="*/ 220312 h 986"/>
              <a:gd name="T54" fmla="*/ 77851 w 723"/>
              <a:gd name="T55" fmla="*/ 297603 h 986"/>
              <a:gd name="T56" fmla="*/ 169691 w 723"/>
              <a:gd name="T57" fmla="*/ 253176 h 986"/>
              <a:gd name="T58" fmla="*/ 169083 w 723"/>
              <a:gd name="T59" fmla="*/ 232483 h 986"/>
              <a:gd name="T60" fmla="*/ 155094 w 723"/>
              <a:gd name="T61" fmla="*/ 354203 h 986"/>
              <a:gd name="T62" fmla="*/ 96098 w 723"/>
              <a:gd name="T63" fmla="*/ 369417 h 986"/>
              <a:gd name="T64" fmla="*/ 155094 w 723"/>
              <a:gd name="T65" fmla="*/ 408976 h 986"/>
              <a:gd name="T66" fmla="*/ 170300 w 723"/>
              <a:gd name="T67" fmla="*/ 342639 h 986"/>
              <a:gd name="T68" fmla="*/ 77851 w 723"/>
              <a:gd name="T69" fmla="*/ 346291 h 986"/>
              <a:gd name="T70" fmla="*/ 155094 w 723"/>
              <a:gd name="T71" fmla="*/ 423582 h 986"/>
              <a:gd name="T72" fmla="*/ 203143 w 723"/>
              <a:gd name="T73" fmla="*/ 327424 h 986"/>
              <a:gd name="T74" fmla="*/ 229905 w 723"/>
              <a:gd name="T75" fmla="*/ 508786 h 986"/>
              <a:gd name="T76" fmla="*/ 352764 w 723"/>
              <a:gd name="T77" fmla="*/ 471053 h 986"/>
              <a:gd name="T78" fmla="*/ 225039 w 723"/>
              <a:gd name="T79" fmla="*/ 504526 h 986"/>
              <a:gd name="T80" fmla="*/ 352764 w 723"/>
              <a:gd name="T81" fmla="*/ 357246 h 986"/>
              <a:gd name="T82" fmla="*/ 225039 w 723"/>
              <a:gd name="T83" fmla="*/ 288474 h 986"/>
              <a:gd name="T84" fmla="*/ 225039 w 723"/>
              <a:gd name="T85" fmla="*/ 247698 h 9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3"/>
              <a:gd name="T130" fmla="*/ 0 h 986"/>
              <a:gd name="T131" fmla="*/ 723 w 723"/>
              <a:gd name="T132" fmla="*/ 986 h 9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2"/>
          </a:solidFill>
          <a:ln w="9525">
            <a:noFill/>
            <a:round/>
          </a:ln>
        </p:spPr>
        <p:txBody>
          <a:bodyPr/>
          <a:lstStyle/>
          <a:p>
            <a:endParaRPr lang="zh-CN" altLang="en-US"/>
          </a:p>
        </p:txBody>
      </p:sp>
      <p:sp>
        <p:nvSpPr>
          <p:cNvPr id="13" name="Freeform 15"/>
          <p:cNvSpPr>
            <a:spLocks noEditPoints="1"/>
          </p:cNvSpPr>
          <p:nvPr/>
        </p:nvSpPr>
        <p:spPr bwMode="auto">
          <a:xfrm>
            <a:off x="6276975" y="2125663"/>
            <a:ext cx="698500" cy="598487"/>
          </a:xfrm>
          <a:custGeom>
            <a:avLst/>
            <a:gdLst>
              <a:gd name="T0" fmla="*/ 448037 w 1149"/>
              <a:gd name="T1" fmla="*/ 259974 h 983"/>
              <a:gd name="T2" fmla="*/ 389069 w 1149"/>
              <a:gd name="T3" fmla="*/ 259974 h 983"/>
              <a:gd name="T4" fmla="*/ 374479 w 1149"/>
              <a:gd name="T5" fmla="*/ 305637 h 983"/>
              <a:gd name="T6" fmla="*/ 389069 w 1149"/>
              <a:gd name="T7" fmla="*/ 493159 h 983"/>
              <a:gd name="T8" fmla="*/ 349554 w 1149"/>
              <a:gd name="T9" fmla="*/ 560740 h 983"/>
              <a:gd name="T10" fmla="*/ 312471 w 1149"/>
              <a:gd name="T11" fmla="*/ 493159 h 983"/>
              <a:gd name="T12" fmla="*/ 333748 w 1149"/>
              <a:gd name="T13" fmla="*/ 306246 h 983"/>
              <a:gd name="T14" fmla="*/ 318550 w 1149"/>
              <a:gd name="T15" fmla="*/ 259974 h 983"/>
              <a:gd name="T16" fmla="*/ 253503 w 1149"/>
              <a:gd name="T17" fmla="*/ 259974 h 983"/>
              <a:gd name="T18" fmla="*/ 253503 w 1149"/>
              <a:gd name="T19" fmla="*/ 259974 h 983"/>
              <a:gd name="T20" fmla="*/ 146509 w 1149"/>
              <a:gd name="T21" fmla="*/ 372609 h 983"/>
              <a:gd name="T22" fmla="*/ 161707 w 1149"/>
              <a:gd name="T23" fmla="*/ 487679 h 983"/>
              <a:gd name="T24" fmla="*/ 269308 w 1149"/>
              <a:gd name="T25" fmla="*/ 598488 h 983"/>
              <a:gd name="T26" fmla="*/ 432231 w 1149"/>
              <a:gd name="T27" fmla="*/ 598488 h 983"/>
              <a:gd name="T28" fmla="*/ 539833 w 1149"/>
              <a:gd name="T29" fmla="*/ 486462 h 983"/>
              <a:gd name="T30" fmla="*/ 555031 w 1149"/>
              <a:gd name="T31" fmla="*/ 370783 h 983"/>
              <a:gd name="T32" fmla="*/ 448037 w 1149"/>
              <a:gd name="T33" fmla="*/ 259974 h 983"/>
              <a:gd name="T34" fmla="*/ 132527 w 1149"/>
              <a:gd name="T35" fmla="*/ 187522 h 983"/>
              <a:gd name="T36" fmla="*/ 200614 w 1149"/>
              <a:gd name="T37" fmla="*/ 119332 h 983"/>
              <a:gd name="T38" fmla="*/ 132527 w 1149"/>
              <a:gd name="T39" fmla="*/ 50534 h 983"/>
              <a:gd name="T40" fmla="*/ 63832 w 1149"/>
              <a:gd name="T41" fmla="*/ 119332 h 983"/>
              <a:gd name="T42" fmla="*/ 132527 w 1149"/>
              <a:gd name="T43" fmla="*/ 187522 h 983"/>
              <a:gd name="T44" fmla="*/ 193319 w 1149"/>
              <a:gd name="T45" fmla="*/ 209440 h 983"/>
              <a:gd name="T46" fmla="*/ 71735 w 1149"/>
              <a:gd name="T47" fmla="*/ 209440 h 983"/>
              <a:gd name="T48" fmla="*/ 71735 w 1149"/>
              <a:gd name="T49" fmla="*/ 208832 h 983"/>
              <a:gd name="T50" fmla="*/ 4255 w 1149"/>
              <a:gd name="T51" fmla="*/ 278848 h 983"/>
              <a:gd name="T52" fmla="*/ 13982 w 1149"/>
              <a:gd name="T53" fmla="*/ 351300 h 983"/>
              <a:gd name="T54" fmla="*/ 81461 w 1149"/>
              <a:gd name="T55" fmla="*/ 419490 h 983"/>
              <a:gd name="T56" fmla="*/ 116113 w 1149"/>
              <a:gd name="T57" fmla="*/ 419490 h 983"/>
              <a:gd name="T58" fmla="*/ 109426 w 1149"/>
              <a:gd name="T59" fmla="*/ 368956 h 983"/>
              <a:gd name="T60" fmla="*/ 109426 w 1149"/>
              <a:gd name="T61" fmla="*/ 368956 h 983"/>
              <a:gd name="T62" fmla="*/ 109426 w 1149"/>
              <a:gd name="T63" fmla="*/ 368956 h 983"/>
              <a:gd name="T64" fmla="*/ 140429 w 1149"/>
              <a:gd name="T65" fmla="*/ 273368 h 983"/>
              <a:gd name="T66" fmla="*/ 187239 w 1149"/>
              <a:gd name="T67" fmla="*/ 239273 h 983"/>
              <a:gd name="T68" fmla="*/ 235265 w 1149"/>
              <a:gd name="T69" fmla="*/ 223444 h 983"/>
              <a:gd name="T70" fmla="*/ 193319 w 1149"/>
              <a:gd name="T71" fmla="*/ 209440 h 983"/>
              <a:gd name="T72" fmla="*/ 565973 w 1149"/>
              <a:gd name="T73" fmla="*/ 187522 h 983"/>
              <a:gd name="T74" fmla="*/ 634061 w 1149"/>
              <a:gd name="T75" fmla="*/ 119332 h 983"/>
              <a:gd name="T76" fmla="*/ 565973 w 1149"/>
              <a:gd name="T77" fmla="*/ 50534 h 983"/>
              <a:gd name="T78" fmla="*/ 497886 w 1149"/>
              <a:gd name="T79" fmla="*/ 119332 h 983"/>
              <a:gd name="T80" fmla="*/ 565973 w 1149"/>
              <a:gd name="T81" fmla="*/ 187522 h 983"/>
              <a:gd name="T82" fmla="*/ 626765 w 1149"/>
              <a:gd name="T83" fmla="*/ 209440 h 983"/>
              <a:gd name="T84" fmla="*/ 505181 w 1149"/>
              <a:gd name="T85" fmla="*/ 209440 h 983"/>
              <a:gd name="T86" fmla="*/ 505181 w 1149"/>
              <a:gd name="T87" fmla="*/ 208832 h 983"/>
              <a:gd name="T88" fmla="*/ 463843 w 1149"/>
              <a:gd name="T89" fmla="*/ 222835 h 983"/>
              <a:gd name="T90" fmla="*/ 514908 w 1149"/>
              <a:gd name="T91" fmla="*/ 239273 h 983"/>
              <a:gd name="T92" fmla="*/ 562326 w 1149"/>
              <a:gd name="T93" fmla="*/ 273977 h 983"/>
              <a:gd name="T94" fmla="*/ 592114 w 1149"/>
              <a:gd name="T95" fmla="*/ 367130 h 983"/>
              <a:gd name="T96" fmla="*/ 592114 w 1149"/>
              <a:gd name="T97" fmla="*/ 367130 h 983"/>
              <a:gd name="T98" fmla="*/ 592114 w 1149"/>
              <a:gd name="T99" fmla="*/ 367130 h 983"/>
              <a:gd name="T100" fmla="*/ 584819 w 1149"/>
              <a:gd name="T101" fmla="*/ 419490 h 983"/>
              <a:gd name="T102" fmla="*/ 617039 w 1149"/>
              <a:gd name="T103" fmla="*/ 419490 h 983"/>
              <a:gd name="T104" fmla="*/ 684518 w 1149"/>
              <a:gd name="T105" fmla="*/ 350082 h 983"/>
              <a:gd name="T106" fmla="*/ 694245 w 1149"/>
              <a:gd name="T107" fmla="*/ 277630 h 983"/>
              <a:gd name="T108" fmla="*/ 626765 w 1149"/>
              <a:gd name="T109" fmla="*/ 209440 h 983"/>
              <a:gd name="T110" fmla="*/ 459587 w 1149"/>
              <a:gd name="T111" fmla="*/ 112026 h 983"/>
              <a:gd name="T112" fmla="*/ 350770 w 1149"/>
              <a:gd name="T113" fmla="*/ 224661 h 983"/>
              <a:gd name="T114" fmla="*/ 241952 w 1149"/>
              <a:gd name="T115" fmla="*/ 112026 h 983"/>
              <a:gd name="T116" fmla="*/ 350770 w 1149"/>
              <a:gd name="T117" fmla="*/ 0 h 983"/>
              <a:gd name="T118" fmla="*/ 459587 w 1149"/>
              <a:gd name="T119" fmla="*/ 112026 h 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9"/>
              <a:gd name="T181" fmla="*/ 0 h 983"/>
              <a:gd name="T182" fmla="*/ 1149 w 1149"/>
              <a:gd name="T183" fmla="*/ 983 h 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w="9525">
            <a:noFill/>
            <a:round/>
          </a:ln>
        </p:spPr>
        <p:txBody>
          <a:bodyPr/>
          <a:lstStyle/>
          <a:p>
            <a:endParaRPr lang="zh-CN" altLang="en-US"/>
          </a:p>
        </p:txBody>
      </p:sp>
      <p:sp>
        <p:nvSpPr>
          <p:cNvPr id="14" name="Freeform 16"/>
          <p:cNvSpPr>
            <a:spLocks noEditPoints="1"/>
          </p:cNvSpPr>
          <p:nvPr/>
        </p:nvSpPr>
        <p:spPr bwMode="auto">
          <a:xfrm>
            <a:off x="6292850" y="4614863"/>
            <a:ext cx="752475" cy="600075"/>
          </a:xfrm>
          <a:custGeom>
            <a:avLst/>
            <a:gdLst>
              <a:gd name="T0" fmla="*/ 752475 w 1238"/>
              <a:gd name="T1" fmla="*/ 352377 h 986"/>
              <a:gd name="T2" fmla="*/ 257714 w 1238"/>
              <a:gd name="T3" fmla="*/ 352377 h 986"/>
              <a:gd name="T4" fmla="*/ 269262 w 1238"/>
              <a:gd name="T5" fmla="*/ 127196 h 986"/>
              <a:gd name="T6" fmla="*/ 216990 w 1238"/>
              <a:gd name="T7" fmla="*/ 135717 h 986"/>
              <a:gd name="T8" fmla="*/ 199971 w 1238"/>
              <a:gd name="T9" fmla="*/ 154583 h 986"/>
              <a:gd name="T10" fmla="*/ 268046 w 1238"/>
              <a:gd name="T11" fmla="*/ 192316 h 986"/>
              <a:gd name="T12" fmla="*/ 189030 w 1238"/>
              <a:gd name="T13" fmla="*/ 0 h 986"/>
              <a:gd name="T14" fmla="*/ 189030 w 1238"/>
              <a:gd name="T15" fmla="*/ 377329 h 986"/>
              <a:gd name="T16" fmla="*/ 223068 w 1238"/>
              <a:gd name="T17" fmla="*/ 334727 h 986"/>
              <a:gd name="T18" fmla="*/ 199971 w 1238"/>
              <a:gd name="T19" fmla="*/ 287866 h 986"/>
              <a:gd name="T20" fmla="*/ 179305 w 1238"/>
              <a:gd name="T21" fmla="*/ 314035 h 986"/>
              <a:gd name="T22" fmla="*/ 102113 w 1238"/>
              <a:gd name="T23" fmla="*/ 225180 h 986"/>
              <a:gd name="T24" fmla="*/ 179305 w 1238"/>
              <a:gd name="T25" fmla="*/ 249524 h 986"/>
              <a:gd name="T26" fmla="*/ 139190 w 1238"/>
              <a:gd name="T27" fmla="*/ 186839 h 986"/>
              <a:gd name="T28" fmla="*/ 179305 w 1238"/>
              <a:gd name="T29" fmla="*/ 77292 h 986"/>
              <a:gd name="T30" fmla="*/ 199971 w 1238"/>
              <a:gd name="T31" fmla="*/ 63294 h 986"/>
              <a:gd name="T32" fmla="*/ 269262 w 1238"/>
              <a:gd name="T33" fmla="*/ 127196 h 986"/>
              <a:gd name="T34" fmla="*/ 179305 w 1238"/>
              <a:gd name="T35" fmla="*/ 113199 h 986"/>
              <a:gd name="T36" fmla="*/ 179305 w 1238"/>
              <a:gd name="T37" fmla="*/ 149106 h 986"/>
              <a:gd name="T38" fmla="*/ 199971 w 1238"/>
              <a:gd name="T39" fmla="*/ 251350 h 986"/>
              <a:gd name="T40" fmla="*/ 216990 w 1238"/>
              <a:gd name="T41" fmla="*/ 242221 h 986"/>
              <a:gd name="T42" fmla="*/ 218206 w 1238"/>
              <a:gd name="T43" fmla="*/ 216660 h 986"/>
              <a:gd name="T44" fmla="*/ 199971 w 1238"/>
              <a:gd name="T45" fmla="*/ 251350 h 986"/>
              <a:gd name="T46" fmla="*/ 519074 w 1238"/>
              <a:gd name="T47" fmla="*/ 433929 h 986"/>
              <a:gd name="T48" fmla="*/ 549465 w 1238"/>
              <a:gd name="T49" fmla="*/ 404716 h 986"/>
              <a:gd name="T50" fmla="*/ 519074 w 1238"/>
              <a:gd name="T51" fmla="*/ 375503 h 986"/>
              <a:gd name="T52" fmla="*/ 492330 w 1238"/>
              <a:gd name="T53" fmla="*/ 253176 h 986"/>
              <a:gd name="T54" fmla="*/ 476527 w 1238"/>
              <a:gd name="T55" fmla="*/ 290300 h 986"/>
              <a:gd name="T56" fmla="*/ 492330 w 1238"/>
              <a:gd name="T57" fmla="*/ 253176 h 986"/>
              <a:gd name="T58" fmla="*/ 610246 w 1238"/>
              <a:gd name="T59" fmla="*/ 272042 h 986"/>
              <a:gd name="T60" fmla="*/ 519074 w 1238"/>
              <a:gd name="T61" fmla="*/ 254393 h 986"/>
              <a:gd name="T62" fmla="*/ 593835 w 1238"/>
              <a:gd name="T63" fmla="*/ 338988 h 986"/>
              <a:gd name="T64" fmla="*/ 519074 w 1238"/>
              <a:gd name="T65" fmla="*/ 482008 h 986"/>
              <a:gd name="T66" fmla="*/ 492330 w 1238"/>
              <a:gd name="T67" fmla="*/ 516697 h 986"/>
              <a:gd name="T68" fmla="*/ 390825 w 1238"/>
              <a:gd name="T69" fmla="*/ 400456 h 986"/>
              <a:gd name="T70" fmla="*/ 492330 w 1238"/>
              <a:gd name="T71" fmla="*/ 432103 h 986"/>
              <a:gd name="T72" fmla="*/ 440058 w 1238"/>
              <a:gd name="T73" fmla="*/ 349942 h 986"/>
              <a:gd name="T74" fmla="*/ 492330 w 1238"/>
              <a:gd name="T75" fmla="*/ 206314 h 986"/>
              <a:gd name="T76" fmla="*/ 519074 w 1238"/>
              <a:gd name="T77" fmla="*/ 188056 h 986"/>
              <a:gd name="T78" fmla="*/ 610246 w 1238"/>
              <a:gd name="T79" fmla="*/ 272042 h 9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8"/>
              <a:gd name="T121" fmla="*/ 0 h 986"/>
              <a:gd name="T122" fmla="*/ 1238 w 1238"/>
              <a:gd name="T123" fmla="*/ 986 h 9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w="9525">
            <a:noFill/>
            <a:round/>
          </a:ln>
        </p:spPr>
        <p:txBody>
          <a:bodyPr/>
          <a:lstStyle/>
          <a:p>
            <a:endParaRPr lang="zh-CN" altLang="en-US"/>
          </a:p>
        </p:txBody>
      </p:sp>
      <p:sp>
        <p:nvSpPr>
          <p:cNvPr id="15" name="Freeform 17"/>
          <p:cNvSpPr>
            <a:spLocks noEditPoints="1"/>
          </p:cNvSpPr>
          <p:nvPr/>
        </p:nvSpPr>
        <p:spPr bwMode="auto">
          <a:xfrm>
            <a:off x="4184650" y="3359150"/>
            <a:ext cx="612775" cy="614363"/>
          </a:xfrm>
          <a:custGeom>
            <a:avLst/>
            <a:gdLst>
              <a:gd name="T0" fmla="*/ 306388 w 1008"/>
              <a:gd name="T1" fmla="*/ 614363 h 1009"/>
              <a:gd name="T2" fmla="*/ 0 w 1008"/>
              <a:gd name="T3" fmla="*/ 306877 h 1009"/>
              <a:gd name="T4" fmla="*/ 306388 w 1008"/>
              <a:gd name="T5" fmla="*/ 0 h 1009"/>
              <a:gd name="T6" fmla="*/ 612775 w 1008"/>
              <a:gd name="T7" fmla="*/ 306877 h 1009"/>
              <a:gd name="T8" fmla="*/ 306388 w 1008"/>
              <a:gd name="T9" fmla="*/ 614363 h 1009"/>
              <a:gd name="T10" fmla="*/ 440736 w 1008"/>
              <a:gd name="T11" fmla="*/ 468231 h 1009"/>
              <a:gd name="T12" fmla="*/ 440736 w 1008"/>
              <a:gd name="T13" fmla="*/ 468231 h 1009"/>
              <a:gd name="T14" fmla="*/ 327057 w 1008"/>
              <a:gd name="T15" fmla="*/ 356806 h 1009"/>
              <a:gd name="T16" fmla="*/ 306388 w 1008"/>
              <a:gd name="T17" fmla="*/ 360459 h 1009"/>
              <a:gd name="T18" fmla="*/ 252891 w 1008"/>
              <a:gd name="T19" fmla="*/ 306877 h 1009"/>
              <a:gd name="T20" fmla="*/ 277208 w 1008"/>
              <a:gd name="T21" fmla="*/ 262429 h 1009"/>
              <a:gd name="T22" fmla="*/ 277208 w 1008"/>
              <a:gd name="T23" fmla="*/ 108990 h 1009"/>
              <a:gd name="T24" fmla="*/ 336175 w 1008"/>
              <a:gd name="T25" fmla="*/ 108990 h 1009"/>
              <a:gd name="T26" fmla="*/ 336175 w 1008"/>
              <a:gd name="T27" fmla="*/ 262429 h 1009"/>
              <a:gd name="T28" fmla="*/ 359884 w 1008"/>
              <a:gd name="T29" fmla="*/ 306877 h 1009"/>
              <a:gd name="T30" fmla="*/ 356236 w 1008"/>
              <a:gd name="T31" fmla="*/ 326361 h 1009"/>
              <a:gd name="T32" fmla="*/ 470524 w 1008"/>
              <a:gd name="T33" fmla="*/ 437787 h 1009"/>
              <a:gd name="T34" fmla="*/ 440736 w 1008"/>
              <a:gd name="T35" fmla="*/ 468231 h 1009"/>
              <a:gd name="T36" fmla="*/ 102129 w 1008"/>
              <a:gd name="T37" fmla="*/ 286784 h 1009"/>
              <a:gd name="T38" fmla="*/ 102129 w 1008"/>
              <a:gd name="T39" fmla="*/ 286784 h 1009"/>
              <a:gd name="T40" fmla="*/ 142251 w 1008"/>
              <a:gd name="T41" fmla="*/ 286784 h 1009"/>
              <a:gd name="T42" fmla="*/ 142251 w 1008"/>
              <a:gd name="T43" fmla="*/ 327579 h 1009"/>
              <a:gd name="T44" fmla="*/ 102129 w 1008"/>
              <a:gd name="T45" fmla="*/ 327579 h 1009"/>
              <a:gd name="T46" fmla="*/ 102129 w 1008"/>
              <a:gd name="T47" fmla="*/ 286784 h 1009"/>
              <a:gd name="T48" fmla="*/ 470524 w 1008"/>
              <a:gd name="T49" fmla="*/ 286784 h 1009"/>
              <a:gd name="T50" fmla="*/ 470524 w 1008"/>
              <a:gd name="T51" fmla="*/ 286784 h 1009"/>
              <a:gd name="T52" fmla="*/ 510646 w 1008"/>
              <a:gd name="T53" fmla="*/ 286784 h 1009"/>
              <a:gd name="T54" fmla="*/ 510646 w 1008"/>
              <a:gd name="T55" fmla="*/ 327579 h 1009"/>
              <a:gd name="T56" fmla="*/ 470524 w 1008"/>
              <a:gd name="T57" fmla="*/ 327579 h 1009"/>
              <a:gd name="T58" fmla="*/ 470524 w 1008"/>
              <a:gd name="T59" fmla="*/ 286784 h 1009"/>
              <a:gd name="T60" fmla="*/ 285719 w 1008"/>
              <a:gd name="T61" fmla="*/ 511462 h 1009"/>
              <a:gd name="T62" fmla="*/ 285719 w 1008"/>
              <a:gd name="T63" fmla="*/ 511462 h 1009"/>
              <a:gd name="T64" fmla="*/ 285719 w 1008"/>
              <a:gd name="T65" fmla="*/ 471884 h 1009"/>
              <a:gd name="T66" fmla="*/ 327057 w 1008"/>
              <a:gd name="T67" fmla="*/ 471884 h 1009"/>
              <a:gd name="T68" fmla="*/ 327057 w 1008"/>
              <a:gd name="T69" fmla="*/ 511462 h 1009"/>
              <a:gd name="T70" fmla="*/ 285719 w 1008"/>
              <a:gd name="T71" fmla="*/ 511462 h 1009"/>
              <a:gd name="T72" fmla="*/ 306388 w 1008"/>
              <a:gd name="T73" fmla="*/ 555301 h 1009"/>
              <a:gd name="T74" fmla="*/ 306388 w 1008"/>
              <a:gd name="T75" fmla="*/ 555301 h 1009"/>
              <a:gd name="T76" fmla="*/ 554415 w 1008"/>
              <a:gd name="T77" fmla="*/ 306877 h 1009"/>
              <a:gd name="T78" fmla="*/ 306388 w 1008"/>
              <a:gd name="T79" fmla="*/ 59062 h 1009"/>
              <a:gd name="T80" fmla="*/ 58360 w 1008"/>
              <a:gd name="T81" fmla="*/ 306877 h 1009"/>
              <a:gd name="T82" fmla="*/ 306388 w 1008"/>
              <a:gd name="T83" fmla="*/ 555301 h 10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08"/>
              <a:gd name="T127" fmla="*/ 0 h 1009"/>
              <a:gd name="T128" fmla="*/ 1008 w 1008"/>
              <a:gd name="T129" fmla="*/ 1009 h 100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2"/>
          </a:solidFill>
          <a:ln w="9525">
            <a:noFill/>
            <a:round/>
          </a:ln>
        </p:spPr>
        <p:txBody>
          <a:bodyPr/>
          <a:lstStyle/>
          <a:p>
            <a:endParaRPr lang="zh-CN" altLang="en-US"/>
          </a:p>
        </p:txBody>
      </p:sp>
      <p:sp>
        <p:nvSpPr>
          <p:cNvPr id="16" name="TextBox 15"/>
          <p:cNvSpPr txBox="1">
            <a:spLocks noChangeArrowheads="1"/>
          </p:cNvSpPr>
          <p:nvPr/>
        </p:nvSpPr>
        <p:spPr bwMode="auto">
          <a:xfrm>
            <a:off x="839788" y="1985963"/>
            <a:ext cx="3497262" cy="641350"/>
          </a:xfrm>
          <a:prstGeom prst="rect">
            <a:avLst/>
          </a:prstGeom>
          <a:noFill/>
          <a:ln w="9525">
            <a:noFill/>
            <a:miter lim="800000"/>
          </a:ln>
        </p:spPr>
        <p:txBody>
          <a:bodyPr>
            <a:spAutoFit/>
          </a:bodyPr>
          <a:lstStyle/>
          <a:p>
            <a:pPr algn="r">
              <a:buFont typeface="Arial" panose="020B0604020202020204" pitchFamily="34" charset="0"/>
              <a:buNone/>
            </a:pPr>
            <a:r>
              <a:rPr lang="en-US" altLang="zh-CN" dirty="0">
                <a:latin typeface="+mn-ea"/>
                <a:ea typeface="+mn-ea"/>
              </a:rPr>
              <a:t>1.</a:t>
            </a:r>
            <a:r>
              <a:rPr lang="zh-CN" altLang="en-US" dirty="0">
                <a:latin typeface="+mn-ea"/>
                <a:ea typeface="+mn-ea"/>
              </a:rPr>
              <a:t>工期优化的方法</a:t>
            </a:r>
            <a:endParaRPr lang="zh-CN" altLang="en-US" dirty="0">
              <a:latin typeface="+mn-ea"/>
              <a:ea typeface="+mn-ea"/>
            </a:endParaRPr>
          </a:p>
          <a:p>
            <a:pPr algn="r">
              <a:buFont typeface="Arial" panose="020B0604020202020204" pitchFamily="34" charset="0"/>
              <a:buNone/>
            </a:pPr>
            <a:endParaRPr lang="zh-CN" altLang="en-US" b="1" dirty="0">
              <a:latin typeface="+mn-ea"/>
              <a:ea typeface="+mn-ea"/>
            </a:endParaRPr>
          </a:p>
        </p:txBody>
      </p:sp>
      <p:sp>
        <p:nvSpPr>
          <p:cNvPr id="18" name="TextBox 17"/>
          <p:cNvSpPr txBox="1">
            <a:spLocks noChangeArrowheads="1"/>
          </p:cNvSpPr>
          <p:nvPr/>
        </p:nvSpPr>
        <p:spPr bwMode="auto">
          <a:xfrm>
            <a:off x="7518400" y="2028825"/>
            <a:ext cx="4000500" cy="369332"/>
          </a:xfrm>
          <a:prstGeom prst="rect">
            <a:avLst/>
          </a:prstGeom>
          <a:noFill/>
          <a:ln w="9525">
            <a:noFill/>
            <a:miter lim="800000"/>
          </a:ln>
        </p:spPr>
        <p:txBody>
          <a:bodyPr>
            <a:spAutoFit/>
          </a:bodyPr>
          <a:lstStyle/>
          <a:p>
            <a:pPr>
              <a:buFont typeface="Arial" panose="020B0604020202020204" pitchFamily="34" charset="0"/>
              <a:buNone/>
            </a:pPr>
            <a:r>
              <a:rPr lang="en-US" altLang="zh-CN" dirty="0">
                <a:latin typeface="+mn-ea"/>
                <a:ea typeface="+mn-ea"/>
              </a:rPr>
              <a:t>3.</a:t>
            </a:r>
            <a:r>
              <a:rPr lang="zh-CN" altLang="en-US" dirty="0">
                <a:latin typeface="+mn-ea"/>
                <a:ea typeface="+mn-ea"/>
              </a:rPr>
              <a:t>工期优化方法</a:t>
            </a:r>
            <a:r>
              <a:rPr lang="en-US" altLang="zh-CN" dirty="0">
                <a:latin typeface="+mn-ea"/>
                <a:ea typeface="+mn-ea"/>
              </a:rPr>
              <a:t>——</a:t>
            </a:r>
            <a:r>
              <a:rPr lang="zh-CN" altLang="en-US" dirty="0">
                <a:latin typeface="+mn-ea"/>
                <a:ea typeface="+mn-ea"/>
              </a:rPr>
              <a:t>标号法</a:t>
            </a:r>
            <a:endParaRPr lang="zh-CN" altLang="en-US" b="1" dirty="0">
              <a:latin typeface="+mn-ea"/>
              <a:ea typeface="+mn-ea"/>
            </a:endParaRPr>
          </a:p>
        </p:txBody>
      </p:sp>
      <p:sp>
        <p:nvSpPr>
          <p:cNvPr id="22" name="TextBox 21"/>
          <p:cNvSpPr txBox="1"/>
          <p:nvPr/>
        </p:nvSpPr>
        <p:spPr>
          <a:xfrm>
            <a:off x="7826375" y="4838700"/>
            <a:ext cx="3382963" cy="369332"/>
          </a:xfrm>
          <a:prstGeom prst="rect">
            <a:avLst/>
          </a:prstGeom>
          <a:noFill/>
        </p:spPr>
        <p:txBody>
          <a:bodyPr>
            <a:spAutoFit/>
          </a:bodyPr>
          <a:lstStyle/>
          <a:p>
            <a:pPr>
              <a:buFont typeface="Arial" panose="020B0604020202020204" pitchFamily="34" charset="0"/>
              <a:buNone/>
            </a:pPr>
            <a:r>
              <a:rPr lang="en-US" altLang="zh-CN" dirty="0">
                <a:latin typeface="+mn-ea"/>
                <a:ea typeface="+mn-ea"/>
              </a:rPr>
              <a:t>4.</a:t>
            </a:r>
            <a:r>
              <a:rPr lang="zh-CN" altLang="en-US" dirty="0">
                <a:latin typeface="+mn-ea"/>
                <a:ea typeface="+mn-ea"/>
              </a:rPr>
              <a:t>示例 </a:t>
            </a:r>
            <a:endParaRPr lang="zh-CN" altLang="en-US" b="1" dirty="0">
              <a:latin typeface="+mn-ea"/>
              <a:ea typeface="+mn-ea"/>
            </a:endParaRPr>
          </a:p>
        </p:txBody>
      </p:sp>
      <p:sp>
        <p:nvSpPr>
          <p:cNvPr id="24" name="TextBox 23"/>
          <p:cNvSpPr txBox="1">
            <a:spLocks noChangeArrowheads="1"/>
          </p:cNvSpPr>
          <p:nvPr/>
        </p:nvSpPr>
        <p:spPr bwMode="auto">
          <a:xfrm>
            <a:off x="363538" y="4654550"/>
            <a:ext cx="3973512" cy="923330"/>
          </a:xfrm>
          <a:prstGeom prst="rect">
            <a:avLst/>
          </a:prstGeom>
          <a:noFill/>
          <a:ln w="9525">
            <a:noFill/>
            <a:miter lim="800000"/>
          </a:ln>
        </p:spPr>
        <p:txBody>
          <a:bodyPr>
            <a:spAutoFit/>
          </a:bodyPr>
          <a:lstStyle/>
          <a:p>
            <a:pPr algn="r">
              <a:buFont typeface="Arial" panose="020B0604020202020204" pitchFamily="34" charset="0"/>
              <a:buNone/>
            </a:pPr>
            <a:r>
              <a:rPr lang="en-US" altLang="zh-CN" dirty="0">
                <a:latin typeface="+mn-ea"/>
                <a:ea typeface="+mn-ea"/>
              </a:rPr>
              <a:t>2.</a:t>
            </a:r>
            <a:r>
              <a:rPr lang="zh-CN" altLang="en-US" dirty="0">
                <a:latin typeface="+mn-ea"/>
                <a:ea typeface="+mn-ea"/>
              </a:rPr>
              <a:t>工期优化的步骤</a:t>
            </a:r>
            <a:endParaRPr lang="zh-CN" altLang="en-US" dirty="0">
              <a:latin typeface="+mn-ea"/>
              <a:ea typeface="+mn-ea"/>
            </a:endParaRPr>
          </a:p>
          <a:p>
            <a:pPr algn="r">
              <a:buFont typeface="Arial" panose="020B0604020202020204" pitchFamily="34" charset="0"/>
              <a:buNone/>
            </a:pPr>
            <a:br>
              <a:rPr lang="zh-CN" altLang="en-US" b="1" dirty="0">
                <a:latin typeface="+mn-ea"/>
                <a:ea typeface="+mn-ea"/>
              </a:rPr>
            </a:br>
            <a:endParaRPr lang="zh-CN" altLang="en-US" b="1" dirty="0">
              <a:latin typeface="+mn-ea"/>
              <a:ea typeface="+mn-ea"/>
            </a:endParaRPr>
          </a:p>
        </p:txBody>
      </p:sp>
      <p:sp>
        <p:nvSpPr>
          <p:cNvPr id="21"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23"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14"/>
          <p:cNvSpPr/>
          <p:nvPr/>
        </p:nvSpPr>
        <p:spPr bwMode="auto">
          <a:xfrm>
            <a:off x="1273175" y="2884488"/>
            <a:ext cx="298450" cy="344487"/>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38" name="Freeform 15"/>
          <p:cNvSpPr/>
          <p:nvPr/>
        </p:nvSpPr>
        <p:spPr bwMode="auto">
          <a:xfrm>
            <a:off x="1482725" y="3546475"/>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39" name="Freeform 16"/>
          <p:cNvSpPr/>
          <p:nvPr/>
        </p:nvSpPr>
        <p:spPr bwMode="auto">
          <a:xfrm>
            <a:off x="1968500" y="4027488"/>
            <a:ext cx="298450" cy="344487"/>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0" name="Freeform 17"/>
          <p:cNvSpPr/>
          <p:nvPr/>
        </p:nvSpPr>
        <p:spPr bwMode="auto">
          <a:xfrm>
            <a:off x="2566988" y="4283075"/>
            <a:ext cx="344487"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1" name="Freeform 18"/>
          <p:cNvSpPr/>
          <p:nvPr/>
        </p:nvSpPr>
        <p:spPr bwMode="auto">
          <a:xfrm>
            <a:off x="3241675" y="4041775"/>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2" name="Freeform 19"/>
          <p:cNvSpPr/>
          <p:nvPr/>
        </p:nvSpPr>
        <p:spPr bwMode="auto">
          <a:xfrm>
            <a:off x="3727450" y="3538538"/>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3" name="Freeform 20"/>
          <p:cNvSpPr/>
          <p:nvPr/>
        </p:nvSpPr>
        <p:spPr bwMode="auto">
          <a:xfrm>
            <a:off x="3976688" y="2881313"/>
            <a:ext cx="298450" cy="344487"/>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grpSp>
        <p:nvGrpSpPr>
          <p:cNvPr id="2" name="组合 43"/>
          <p:cNvGrpSpPr/>
          <p:nvPr/>
        </p:nvGrpSpPr>
        <p:grpSpPr bwMode="auto">
          <a:xfrm>
            <a:off x="1720850" y="2036763"/>
            <a:ext cx="2058988" cy="2060575"/>
            <a:chOff x="1990725" y="836613"/>
            <a:chExt cx="2058988" cy="2060575"/>
          </a:xfrm>
        </p:grpSpPr>
        <p:sp>
          <p:nvSpPr>
            <p:cNvPr id="45" name="Oval 6"/>
            <p:cNvSpPr>
              <a:spLocks noChangeArrowheads="1"/>
            </p:cNvSpPr>
            <p:nvPr/>
          </p:nvSpPr>
          <p:spPr bwMode="auto">
            <a:xfrm>
              <a:off x="1990725" y="836613"/>
              <a:ext cx="2058988" cy="2060575"/>
            </a:xfrm>
            <a:prstGeom prst="ellipse">
              <a:avLst/>
            </a:prstGeom>
            <a:solidFill>
              <a:schemeClr val="tx1"/>
            </a:solidFill>
            <a:ln w="10" cap="flat">
              <a:noFill/>
              <a:prstDash val="solid"/>
              <a:miter lim="800000"/>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6" name="TextBox 45"/>
            <p:cNvSpPr txBox="1"/>
            <p:nvPr/>
          </p:nvSpPr>
          <p:spPr>
            <a:xfrm>
              <a:off x="2262188" y="1625600"/>
              <a:ext cx="1493837" cy="400050"/>
            </a:xfrm>
            <a:prstGeom prst="rect">
              <a:avLst/>
            </a:prstGeom>
            <a:noFill/>
          </p:spPr>
          <p:txBody>
            <a:bodyPr>
              <a:spAutoFit/>
            </a:bodyPr>
            <a:lstStyle/>
            <a:p>
              <a:pPr algn="ctr">
                <a:buFont typeface="Arial" panose="020B0604020202020204" pitchFamily="34" charset="0"/>
                <a:buNone/>
                <a:defRPr/>
              </a:pPr>
              <a:r>
                <a:rPr lang="zh-CN" altLang="en-US" sz="2000" dirty="0">
                  <a:solidFill>
                    <a:schemeClr val="accent2"/>
                  </a:solidFill>
                  <a:latin typeface="+mn-ea"/>
                  <a:ea typeface="+mn-ea"/>
                </a:rPr>
                <a:t>单元描述</a:t>
              </a:r>
              <a:endParaRPr lang="zh-CN" altLang="en-US" sz="2000" dirty="0">
                <a:solidFill>
                  <a:schemeClr val="accent2"/>
                </a:solidFill>
                <a:latin typeface="+mn-ea"/>
                <a:ea typeface="+mn-ea"/>
              </a:endParaRPr>
            </a:p>
          </p:txBody>
        </p:sp>
      </p:grpSp>
      <p:sp>
        <p:nvSpPr>
          <p:cNvPr id="70" name="矩形 83"/>
          <p:cNvSpPr>
            <a:spLocks noChangeArrowheads="1"/>
          </p:cNvSpPr>
          <p:nvPr/>
        </p:nvSpPr>
        <p:spPr bwMode="auto">
          <a:xfrm>
            <a:off x="5449888" y="1511300"/>
            <a:ext cx="4864100" cy="4535488"/>
          </a:xfrm>
          <a:prstGeom prst="rect">
            <a:avLst/>
          </a:prstGeom>
          <a:solidFill>
            <a:srgbClr val="F2F2F2"/>
          </a:solidFill>
          <a:ln w="9525" cmpd="sng">
            <a:solidFill>
              <a:schemeClr val="accent1">
                <a:lumMod val="40000"/>
                <a:lumOff val="60000"/>
              </a:schemeClr>
            </a:solidFill>
            <a:miter lim="800000"/>
          </a:ln>
        </p:spPr>
        <p:txBody>
          <a:bodyPr/>
          <a:lstStyle/>
          <a:p>
            <a:pPr>
              <a:buFont typeface="Arial" panose="020B0604020202020204" pitchFamily="34" charset="0"/>
              <a:buNone/>
              <a:defRPr/>
            </a:pPr>
            <a:endParaRPr lang="zh-CN" altLang="en-US"/>
          </a:p>
        </p:txBody>
      </p:sp>
      <p:sp>
        <p:nvSpPr>
          <p:cNvPr id="71" name="TextBox 84"/>
          <p:cNvSpPr txBox="1">
            <a:spLocks noChangeArrowheads="1"/>
          </p:cNvSpPr>
          <p:nvPr/>
        </p:nvSpPr>
        <p:spPr bwMode="auto">
          <a:xfrm>
            <a:off x="5756214" y="2322085"/>
            <a:ext cx="4432300" cy="1705403"/>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buFont typeface="Arial" panose="020B0604020202020204" pitchFamily="34" charset="0"/>
              <a:buNone/>
              <a:defRPr/>
            </a:pPr>
            <a:r>
              <a:rPr lang="zh-CN" altLang="en-US" dirty="0">
                <a:solidFill>
                  <a:schemeClr val="accent1">
                    <a:lumMod val="50000"/>
                  </a:schemeClr>
                </a:solidFill>
                <a:latin typeface="+mn-ea"/>
                <a:ea typeface="+mn-ea"/>
              </a:rPr>
              <a:t>网络计划技术是用于工程项目公司的计划管理方法。</a:t>
            </a:r>
            <a:endParaRPr lang="en-US" altLang="zh-CN" dirty="0">
              <a:solidFill>
                <a:schemeClr val="accent1">
                  <a:lumMod val="50000"/>
                </a:schemeClr>
              </a:solidFill>
              <a:latin typeface="+mn-ea"/>
              <a:ea typeface="+mn-ea"/>
            </a:endParaRPr>
          </a:p>
          <a:p>
            <a:pPr>
              <a:lnSpc>
                <a:spcPct val="150000"/>
              </a:lnSpc>
              <a:buFont typeface="Arial" panose="020B0604020202020204" pitchFamily="34" charset="0"/>
              <a:buNone/>
              <a:defRPr/>
            </a:pPr>
            <a:r>
              <a:rPr lang="zh-CN" altLang="en-US" dirty="0">
                <a:solidFill>
                  <a:schemeClr val="accent1">
                    <a:lumMod val="50000"/>
                  </a:schemeClr>
                </a:solidFill>
                <a:latin typeface="+mn-ea"/>
                <a:ea typeface="+mn-ea"/>
              </a:rPr>
              <a:t>双代号网络计划、单代号网络计划、时标网 络计划等都有各自的优缺点。</a:t>
            </a:r>
            <a:endParaRPr lang="zh-CN" altLang="en-US" dirty="0">
              <a:solidFill>
                <a:schemeClr val="accent1">
                  <a:lumMod val="50000"/>
                </a:schemeClr>
              </a:solidFill>
              <a:latin typeface="+mn-ea"/>
              <a:ea typeface="+mn-ea"/>
            </a:endParaRPr>
          </a:p>
        </p:txBody>
      </p:sp>
      <p:sp>
        <p:nvSpPr>
          <p:cNvPr id="72" name="Freeform 12"/>
          <p:cNvSpPr/>
          <p:nvPr/>
        </p:nvSpPr>
        <p:spPr bwMode="auto">
          <a:xfrm>
            <a:off x="5449888" y="1530350"/>
            <a:ext cx="528637"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w="9525">
            <a:noFill/>
            <a:round/>
          </a:ln>
        </p:spPr>
        <p:txBody>
          <a:bodyPr/>
          <a:lstStyle/>
          <a:p>
            <a:endParaRPr lang="zh-CN" altLang="en-US"/>
          </a:p>
        </p:txBody>
      </p:sp>
      <p:sp>
        <p:nvSpPr>
          <p:cNvPr id="73" name="Freeform 12"/>
          <p:cNvSpPr/>
          <p:nvPr/>
        </p:nvSpPr>
        <p:spPr bwMode="auto">
          <a:xfrm flipH="1" flipV="1">
            <a:off x="9785350" y="5516563"/>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w="9525">
            <a:noFill/>
            <a:round/>
          </a:ln>
        </p:spPr>
        <p:txBody>
          <a:bodyPr/>
          <a:lstStyle/>
          <a:p>
            <a:endParaRPr lang="zh-CN" altLang="en-US"/>
          </a:p>
        </p:txBody>
      </p:sp>
      <p:sp>
        <p:nvSpPr>
          <p:cNvPr id="17" name="TextBox 54"/>
          <p:cNvSpPr txBox="1"/>
          <p:nvPr/>
        </p:nvSpPr>
        <p:spPr>
          <a:xfrm>
            <a:off x="1417861" y="127625"/>
            <a:ext cx="5041900" cy="369332"/>
          </a:xfrm>
          <a:prstGeom prst="rect">
            <a:avLst/>
          </a:prstGeom>
          <a:noFill/>
        </p:spPr>
        <p:txBody>
          <a:bodyPr>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buFont typeface="Arial" panose="020B0604020202020204" pitchFamily="34" charset="0"/>
              <a:buNone/>
              <a:defRPr/>
            </a:pPr>
            <a:r>
              <a:rPr lang="zh-CN" altLang="en-US" sz="1800" dirty="0">
                <a:solidFill>
                  <a:schemeClr val="accent2"/>
                </a:solidFill>
                <a:latin typeface="+mn-ea"/>
                <a:ea typeface="+mn-ea"/>
              </a:rPr>
              <a:t>单元三　网络计划技术</a:t>
            </a:r>
            <a:endParaRPr lang="zh-CN" altLang="en-US" sz="1800" dirty="0">
              <a:solidFill>
                <a:schemeClr val="accent2"/>
              </a:solidFill>
              <a:latin typeface="+mn-ea"/>
              <a:ea typeface="+mn-ea"/>
            </a:endParaRPr>
          </a:p>
        </p:txBody>
      </p:sp>
    </p:spTree>
  </p:cSld>
  <p:clrMapOvr>
    <a:masterClrMapping/>
  </p:clrMapOvr>
  <p:transition spd="slow" advTm="7573">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extBox 5"/>
          <p:cNvSpPr txBox="1">
            <a:spLocks noChangeArrowheads="1"/>
          </p:cNvSpPr>
          <p:nvPr/>
        </p:nvSpPr>
        <p:spPr bwMode="auto">
          <a:xfrm>
            <a:off x="1058863" y="1619250"/>
            <a:ext cx="5543550" cy="2120902"/>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b="1" dirty="0">
                <a:latin typeface="+mn-ea"/>
                <a:ea typeface="+mn-ea"/>
              </a:rPr>
              <a:t>1.</a:t>
            </a:r>
            <a:r>
              <a:rPr lang="zh-CN" altLang="en-US" b="1" dirty="0">
                <a:latin typeface="+mn-ea"/>
                <a:ea typeface="+mn-ea"/>
              </a:rPr>
              <a:t>工期优化的方法</a:t>
            </a:r>
            <a:endParaRPr lang="zh-CN" altLang="en-US" b="1" dirty="0">
              <a:latin typeface="+mn-ea"/>
              <a:ea typeface="+mn-ea"/>
            </a:endParaRPr>
          </a:p>
          <a:p>
            <a:pPr>
              <a:lnSpc>
                <a:spcPct val="150000"/>
              </a:lnSpc>
              <a:buFont typeface="Arial" panose="020B0604020202020204" pitchFamily="34" charset="0"/>
              <a:buNone/>
            </a:pPr>
            <a:r>
              <a:rPr lang="zh-CN" altLang="en-US" dirty="0">
                <a:latin typeface="+mn-ea"/>
                <a:ea typeface="+mn-ea"/>
              </a:rPr>
              <a:t>网络计划的工期是由关键线路的工作时间决定的，网络计划的计算工期不满足要 求工期，即关键线路的工作时间大于要求工期。因此，工期优化时是通过优先压缩关 键线路中的关键工作的持续时间来达到目的。</a:t>
            </a:r>
            <a:endParaRPr lang="en-US" altLang="zh-CN" dirty="0">
              <a:latin typeface="+mn-ea"/>
              <a:ea typeface="+mn-ea"/>
            </a:endParaRPr>
          </a:p>
        </p:txBody>
      </p:sp>
      <p:pic>
        <p:nvPicPr>
          <p:cNvPr id="19458" name="Picture 2"/>
          <p:cNvPicPr>
            <a:picLocks noChangeAspect="1" noChangeArrowheads="1"/>
          </p:cNvPicPr>
          <p:nvPr/>
        </p:nvPicPr>
        <p:blipFill>
          <a:blip r:embed="rId1" cstate="print">
            <a:clrChange>
              <a:clrFrom>
                <a:srgbClr val="F6F6F6"/>
              </a:clrFrom>
              <a:clrTo>
                <a:srgbClr val="F6F6F6">
                  <a:alpha val="0"/>
                </a:srgbClr>
              </a:clrTo>
            </a:clrChange>
          </a:blip>
          <a:srcRect/>
          <a:stretch>
            <a:fillRect/>
          </a:stretch>
        </p:blipFill>
        <p:spPr bwMode="auto">
          <a:xfrm>
            <a:off x="6890469" y="1484784"/>
            <a:ext cx="4778375" cy="4259263"/>
          </a:xfrm>
          <a:prstGeom prst="rect">
            <a:avLst/>
          </a:prstGeom>
          <a:noFill/>
          <a:ln w="9525">
            <a:noFill/>
            <a:miter lim="800000"/>
            <a:headEnd/>
            <a:tailEnd/>
          </a:ln>
        </p:spPr>
      </p:pic>
      <p:sp>
        <p:nvSpPr>
          <p:cNvPr id="8"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9"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Box 5"/>
          <p:cNvSpPr txBox="1">
            <a:spLocks noChangeArrowheads="1"/>
          </p:cNvSpPr>
          <p:nvPr/>
        </p:nvSpPr>
        <p:spPr bwMode="auto">
          <a:xfrm>
            <a:off x="835982" y="1340768"/>
            <a:ext cx="5543550" cy="4661535"/>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b="1" dirty="0">
                <a:latin typeface="+mn-ea"/>
                <a:ea typeface="+mn-ea"/>
              </a:rPr>
              <a:t>2.</a:t>
            </a:r>
            <a:r>
              <a:rPr lang="zh-CN" altLang="en-US" b="1" dirty="0">
                <a:latin typeface="+mn-ea"/>
                <a:ea typeface="+mn-ea"/>
              </a:rPr>
              <a:t>工期优化的步骤</a:t>
            </a:r>
            <a:br>
              <a:rPr lang="zh-CN" altLang="en-US" dirty="0">
                <a:latin typeface="+mn-ea"/>
                <a:ea typeface="+mn-ea"/>
              </a:rPr>
            </a:br>
            <a:r>
              <a:rPr lang="zh-CN" altLang="en-US" dirty="0">
                <a:latin typeface="+mn-ea"/>
                <a:ea typeface="+mn-ea"/>
              </a:rPr>
              <a:t>（</a:t>
            </a:r>
            <a:r>
              <a:rPr lang="en-US" altLang="zh-CN" dirty="0">
                <a:latin typeface="+mn-ea"/>
                <a:ea typeface="+mn-ea"/>
              </a:rPr>
              <a:t>1</a:t>
            </a:r>
            <a:r>
              <a:rPr lang="zh-CN" altLang="en-US" dirty="0">
                <a:latin typeface="+mn-ea"/>
                <a:ea typeface="+mn-ea"/>
              </a:rPr>
              <a:t>）确定初始网络计划的关键线路和计算工期。 （</a:t>
            </a:r>
            <a:r>
              <a:rPr lang="en-US" altLang="zh-CN" dirty="0">
                <a:latin typeface="+mn-ea"/>
                <a:ea typeface="+mn-ea"/>
              </a:rPr>
              <a:t>2</a:t>
            </a:r>
            <a:r>
              <a:rPr lang="zh-CN" altLang="en-US" dirty="0">
                <a:latin typeface="+mn-ea"/>
                <a:ea typeface="+mn-ea"/>
              </a:rPr>
              <a:t>）按要求工期确定初始网络计划的计算工期应压缩的时间∆</a:t>
            </a:r>
            <a:r>
              <a:rPr lang="en-US" altLang="zh-CN" dirty="0">
                <a:latin typeface="+mn-ea"/>
                <a:ea typeface="+mn-ea"/>
              </a:rPr>
              <a:t>T</a:t>
            </a:r>
            <a:r>
              <a:rPr lang="zh-CN" altLang="en-US" dirty="0">
                <a:latin typeface="+mn-ea"/>
                <a:ea typeface="+mn-ea"/>
              </a:rPr>
              <a:t>。</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a:t>
            </a:r>
            <a:r>
              <a:rPr lang="en-US" altLang="zh-CN" dirty="0">
                <a:latin typeface="+mn-ea"/>
                <a:ea typeface="+mn-ea"/>
              </a:rPr>
              <a:t>3</a:t>
            </a:r>
            <a:r>
              <a:rPr lang="zh-CN" altLang="en-US" dirty="0">
                <a:latin typeface="+mn-ea"/>
                <a:ea typeface="+mn-ea"/>
              </a:rPr>
              <a:t>）选择应压缩持续时间的关键工作。</a:t>
            </a:r>
            <a:br>
              <a:rPr lang="zh-CN" altLang="en-US" dirty="0">
                <a:latin typeface="+mn-ea"/>
                <a:ea typeface="+mn-ea"/>
              </a:rPr>
            </a:br>
            <a:r>
              <a:rPr lang="zh-CN" altLang="en-US" dirty="0">
                <a:latin typeface="+mn-ea"/>
                <a:ea typeface="+mn-ea"/>
              </a:rPr>
              <a:t>（</a:t>
            </a:r>
            <a:r>
              <a:rPr lang="en-US" altLang="zh-CN" dirty="0">
                <a:latin typeface="+mn-ea"/>
                <a:ea typeface="+mn-ea"/>
              </a:rPr>
              <a:t>4</a:t>
            </a:r>
            <a:r>
              <a:rPr lang="zh-CN" altLang="en-US" dirty="0">
                <a:latin typeface="+mn-ea"/>
                <a:ea typeface="+mn-ea"/>
              </a:rPr>
              <a:t>）将关键线路上的工作持续时间压缩∆</a:t>
            </a:r>
            <a:r>
              <a:rPr lang="en-US" altLang="zh-CN" dirty="0">
                <a:latin typeface="+mn-ea"/>
                <a:ea typeface="+mn-ea"/>
              </a:rPr>
              <a:t>T</a:t>
            </a:r>
            <a:r>
              <a:rPr lang="zh-CN" altLang="en-US" dirty="0">
                <a:latin typeface="+mn-ea"/>
                <a:ea typeface="+mn-ea"/>
              </a:rPr>
              <a:t>，即能满足要求。</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a:t>
            </a:r>
            <a:r>
              <a:rPr lang="en-US" altLang="zh-CN" dirty="0">
                <a:latin typeface="+mn-ea"/>
                <a:ea typeface="+mn-ea"/>
              </a:rPr>
              <a:t>5</a:t>
            </a:r>
            <a:r>
              <a:rPr lang="zh-CN" altLang="en-US" dirty="0">
                <a:latin typeface="+mn-ea"/>
                <a:ea typeface="+mn-ea"/>
              </a:rPr>
              <a:t>）当一条或多条关键线路的时间均压缩至最短时，仍不能满足网络计划的工期不 大于要求工期时，则应通过改变原技术方案或组织方案等方法，重新制定网络计划而 达到</a:t>
            </a:r>
            <a:r>
              <a:rPr lang="en-US" altLang="zh-CN" i="1" dirty="0">
                <a:latin typeface="+mn-ea"/>
                <a:ea typeface="+mn-ea"/>
              </a:rPr>
              <a:t>T</a:t>
            </a:r>
            <a:r>
              <a:rPr lang="en-US" altLang="zh-CN" i="1" baseline="-25000" dirty="0">
                <a:latin typeface="+mn-ea"/>
                <a:ea typeface="+mn-ea"/>
              </a:rPr>
              <a:t> </a:t>
            </a:r>
            <a:r>
              <a:rPr lang="en-US" altLang="zh-CN" i="1" baseline="-25000" dirty="0" err="1">
                <a:latin typeface="+mn-ea"/>
                <a:ea typeface="+mn-ea"/>
              </a:rPr>
              <a:t>c</a:t>
            </a:r>
            <a:r>
              <a:rPr lang="en-US" altLang="zh-CN" dirty="0">
                <a:latin typeface="+mn-ea"/>
                <a:ea typeface="+mn-ea"/>
              </a:rPr>
              <a:t>≤</a:t>
            </a:r>
            <a:r>
              <a:rPr lang="en-US" altLang="zh-CN" i="1" dirty="0">
                <a:latin typeface="+mn-ea"/>
                <a:ea typeface="+mn-ea"/>
                <a:sym typeface="+mn-ea"/>
              </a:rPr>
              <a:t>T</a:t>
            </a:r>
            <a:r>
              <a:rPr lang="en-US" altLang="zh-CN" i="1" baseline="-25000" dirty="0" err="1">
                <a:latin typeface="+mn-ea"/>
                <a:ea typeface="+mn-ea"/>
                <a:sym typeface="+mn-ea"/>
              </a:rPr>
              <a:t>r</a:t>
            </a:r>
            <a:r>
              <a:rPr lang="en-US" altLang="zh-CN" dirty="0">
                <a:latin typeface="+mn-ea"/>
                <a:ea typeface="+mn-ea"/>
                <a:sym typeface="+mn-ea"/>
              </a:rPr>
              <a:t> </a:t>
            </a:r>
            <a:r>
              <a:rPr lang="en-US" altLang="zh-CN" dirty="0">
                <a:latin typeface="+mn-ea"/>
                <a:ea typeface="+mn-ea"/>
              </a:rPr>
              <a:t> </a:t>
            </a:r>
            <a:r>
              <a:rPr lang="zh-CN" altLang="en-US" dirty="0">
                <a:latin typeface="+mn-ea"/>
                <a:ea typeface="+mn-ea"/>
              </a:rPr>
              <a:t>的要求。</a:t>
            </a:r>
            <a:endParaRPr lang="en-US" altLang="zh-CN" dirty="0">
              <a:latin typeface="+mn-ea"/>
              <a:ea typeface="+mn-ea"/>
            </a:endParaRPr>
          </a:p>
        </p:txBody>
      </p:sp>
      <p:pic>
        <p:nvPicPr>
          <p:cNvPr id="20483" name="Picture 3"/>
          <p:cNvPicPr>
            <a:picLocks noChangeAspect="1" noChangeArrowheads="1"/>
          </p:cNvPicPr>
          <p:nvPr/>
        </p:nvPicPr>
        <p:blipFill>
          <a:blip r:embed="rId1" cstate="print"/>
          <a:srcRect/>
          <a:stretch>
            <a:fillRect/>
          </a:stretch>
        </p:blipFill>
        <p:spPr bwMode="auto">
          <a:xfrm>
            <a:off x="7034485" y="2238014"/>
            <a:ext cx="4541837" cy="2819400"/>
          </a:xfrm>
          <a:prstGeom prst="rect">
            <a:avLst/>
          </a:prstGeom>
          <a:noFill/>
          <a:ln w="9525">
            <a:noFill/>
            <a:miter lim="800000"/>
            <a:headEnd/>
            <a:tailEnd/>
          </a:ln>
        </p:spPr>
      </p:pic>
      <p:sp>
        <p:nvSpPr>
          <p:cNvPr id="8"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9"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TextBox 5"/>
          <p:cNvSpPr txBox="1">
            <a:spLocks noChangeArrowheads="1"/>
          </p:cNvSpPr>
          <p:nvPr/>
        </p:nvSpPr>
        <p:spPr bwMode="auto">
          <a:xfrm>
            <a:off x="1058863" y="1317625"/>
            <a:ext cx="9791700" cy="2120902"/>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b="1" dirty="0">
                <a:latin typeface="+mn-ea"/>
                <a:ea typeface="+mn-ea"/>
              </a:rPr>
              <a:t>3.</a:t>
            </a:r>
            <a:r>
              <a:rPr lang="zh-CN" altLang="en-US" b="1" dirty="0">
                <a:latin typeface="+mn-ea"/>
                <a:ea typeface="+mn-ea"/>
              </a:rPr>
              <a:t>工期优化方法</a:t>
            </a:r>
            <a:r>
              <a:rPr lang="en-US" altLang="zh-CN" b="1" dirty="0">
                <a:latin typeface="+mn-ea"/>
                <a:ea typeface="+mn-ea"/>
              </a:rPr>
              <a:t>——</a:t>
            </a:r>
            <a:r>
              <a:rPr lang="zh-CN" altLang="en-US" b="1" dirty="0">
                <a:latin typeface="+mn-ea"/>
                <a:ea typeface="+mn-ea"/>
              </a:rPr>
              <a:t>标号法</a:t>
            </a:r>
            <a:br>
              <a:rPr lang="zh-CN" altLang="en-US" dirty="0">
                <a:latin typeface="+mn-ea"/>
                <a:ea typeface="+mn-ea"/>
              </a:rPr>
            </a:br>
            <a:r>
              <a:rPr lang="zh-CN" altLang="en-US" dirty="0">
                <a:latin typeface="+mn-ea"/>
                <a:ea typeface="+mn-ea"/>
              </a:rPr>
              <a:t>标号法是一种快速寻求网络计划计算工期和关键线路的方法。它是利用节点计算 法的基本原理，对网络计划中的每一节点进行编号，然后利用标号值确定网络计划的 计算工期和关键线路。以图 </a:t>
            </a:r>
            <a:r>
              <a:rPr lang="en-US" altLang="zh-CN" dirty="0">
                <a:latin typeface="+mn-ea"/>
                <a:ea typeface="+mn-ea"/>
              </a:rPr>
              <a:t>3-34 </a:t>
            </a:r>
            <a:r>
              <a:rPr lang="zh-CN" altLang="en-US" dirty="0">
                <a:latin typeface="+mn-ea"/>
                <a:ea typeface="+mn-ea"/>
              </a:rPr>
              <a:t>为例，介绍标号法的计算过程。</a:t>
            </a:r>
            <a:endParaRPr lang="zh-CN" altLang="en-US" dirty="0">
              <a:latin typeface="+mn-ea"/>
              <a:ea typeface="+mn-ea"/>
            </a:endParaRPr>
          </a:p>
          <a:p>
            <a:pPr>
              <a:lnSpc>
                <a:spcPct val="150000"/>
              </a:lnSpc>
              <a:buFont typeface="Arial" panose="020B0604020202020204" pitchFamily="34" charset="0"/>
              <a:buNone/>
            </a:pPr>
            <a:endParaRPr lang="en-US" altLang="zh-CN" dirty="0">
              <a:latin typeface="+mn-ea"/>
              <a:ea typeface="+mn-ea"/>
            </a:endParaRPr>
          </a:p>
        </p:txBody>
      </p:sp>
      <p:pic>
        <p:nvPicPr>
          <p:cNvPr id="2" name="图片 1"/>
          <p:cNvPicPr>
            <a:picLocks noChangeAspect="1"/>
          </p:cNvPicPr>
          <p:nvPr/>
        </p:nvPicPr>
        <p:blipFill>
          <a:blip r:embed="rId1"/>
          <a:stretch>
            <a:fillRect/>
          </a:stretch>
        </p:blipFill>
        <p:spPr>
          <a:xfrm>
            <a:off x="2714005" y="3406590"/>
            <a:ext cx="4610500" cy="2133785"/>
          </a:xfrm>
          <a:prstGeom prst="rect">
            <a:avLst/>
          </a:prstGeom>
        </p:spPr>
      </p:pic>
      <p:sp>
        <p:nvSpPr>
          <p:cNvPr id="8"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9"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TextBox 5"/>
          <p:cNvSpPr txBox="1">
            <a:spLocks noChangeArrowheads="1"/>
          </p:cNvSpPr>
          <p:nvPr/>
        </p:nvSpPr>
        <p:spPr bwMode="auto">
          <a:xfrm>
            <a:off x="841797" y="908720"/>
            <a:ext cx="11017224" cy="3367397"/>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en-US" altLang="zh-CN" b="1" dirty="0">
                <a:latin typeface="+mn-ea"/>
                <a:ea typeface="+mn-ea"/>
              </a:rPr>
              <a:t>4.</a:t>
            </a:r>
            <a:r>
              <a:rPr lang="zh-CN" altLang="en-US" b="1" dirty="0">
                <a:latin typeface="+mn-ea"/>
                <a:ea typeface="+mn-ea"/>
              </a:rPr>
              <a:t>示例 </a:t>
            </a:r>
            <a:br>
              <a:rPr lang="zh-CN" altLang="en-US" dirty="0">
                <a:latin typeface="+mn-ea"/>
                <a:ea typeface="+mn-ea"/>
              </a:rPr>
            </a:br>
            <a:r>
              <a:rPr lang="en-US" altLang="zh-CN" dirty="0">
                <a:latin typeface="+mn-ea"/>
                <a:ea typeface="+mn-ea"/>
              </a:rPr>
              <a:t>【</a:t>
            </a:r>
            <a:r>
              <a:rPr lang="zh-CN" altLang="en-US" dirty="0">
                <a:latin typeface="+mn-ea"/>
                <a:ea typeface="+mn-ea"/>
              </a:rPr>
              <a:t>例 </a:t>
            </a:r>
            <a:r>
              <a:rPr lang="en-US" altLang="zh-CN" dirty="0">
                <a:latin typeface="+mn-ea"/>
                <a:ea typeface="+mn-ea"/>
              </a:rPr>
              <a:t>3-9】</a:t>
            </a:r>
            <a:r>
              <a:rPr lang="zh-CN" altLang="en-US" dirty="0">
                <a:latin typeface="+mn-ea"/>
                <a:ea typeface="+mn-ea"/>
              </a:rPr>
              <a:t>某工程网络计划如图</a:t>
            </a:r>
            <a:r>
              <a:rPr lang="en-US" altLang="zh-CN" dirty="0">
                <a:latin typeface="+mn-ea"/>
                <a:ea typeface="+mn-ea"/>
              </a:rPr>
              <a:t>3-35 </a:t>
            </a:r>
            <a:r>
              <a:rPr lang="zh-CN" altLang="en-US" dirty="0">
                <a:latin typeface="+mn-ea"/>
                <a:ea typeface="+mn-ea"/>
              </a:rPr>
              <a:t>所示，图</a:t>
            </a:r>
            <a:r>
              <a:rPr lang="en-US" altLang="zh-CN" dirty="0">
                <a:latin typeface="+mn-ea"/>
                <a:ea typeface="+mn-ea"/>
              </a:rPr>
              <a:t>3-35 </a:t>
            </a:r>
            <a:r>
              <a:rPr lang="zh-CN" altLang="en-US" dirty="0">
                <a:latin typeface="+mn-ea"/>
                <a:ea typeface="+mn-ea"/>
              </a:rPr>
              <a:t>中箭线下方括号外数字为工 作的正常持续时间，括号内数字为工作的最短持续时间；箭线上方括号内数字为优选系 数，该系数是综合考虑质量、安全和费用增加情况而确定的。选择关键工作压缩其持 续时间，应选择优选系数最小的关键工作。如需同时压缩多个关键工作时，则其优选 系数之和最小者应优先压缩。若要求工期为 </a:t>
            </a:r>
            <a:r>
              <a:rPr lang="en-US" altLang="zh-CN" dirty="0">
                <a:latin typeface="+mn-ea"/>
                <a:ea typeface="+mn-ea"/>
              </a:rPr>
              <a:t>15 </a:t>
            </a:r>
            <a:r>
              <a:rPr lang="zh-CN" altLang="en-US" dirty="0">
                <a:latin typeface="+mn-ea"/>
                <a:ea typeface="+mn-ea"/>
              </a:rPr>
              <a:t>天，试对其进行工期优化。</a:t>
            </a:r>
            <a:endParaRPr lang="zh-CN" altLang="en-US" dirty="0">
              <a:latin typeface="+mn-ea"/>
              <a:ea typeface="+mn-ea"/>
            </a:endParaRPr>
          </a:p>
          <a:p>
            <a:pPr>
              <a:lnSpc>
                <a:spcPct val="150000"/>
              </a:lnSpc>
              <a:buFont typeface="Arial" panose="020B0604020202020204" pitchFamily="34" charset="0"/>
              <a:buNone/>
            </a:pPr>
            <a:r>
              <a:rPr lang="zh-CN" altLang="en-US" dirty="0">
                <a:latin typeface="+mn-ea"/>
                <a:ea typeface="+mn-ea"/>
              </a:rPr>
              <a:t>解：（ </a:t>
            </a:r>
            <a:r>
              <a:rPr lang="en-US" altLang="zh-CN" dirty="0">
                <a:latin typeface="+mn-ea"/>
                <a:ea typeface="+mn-ea"/>
              </a:rPr>
              <a:t>1</a:t>
            </a:r>
            <a:r>
              <a:rPr lang="zh-CN" altLang="en-US" dirty="0">
                <a:latin typeface="+mn-ea"/>
                <a:ea typeface="+mn-ea"/>
              </a:rPr>
              <a:t>）根据各项工作的持续时间，用标号法确定出网络计划的计算工期和关键线路。 由图 </a:t>
            </a:r>
            <a:r>
              <a:rPr lang="en-US" altLang="zh-CN" dirty="0">
                <a:latin typeface="+mn-ea"/>
                <a:ea typeface="+mn-ea"/>
              </a:rPr>
              <a:t>3-36 </a:t>
            </a:r>
            <a:r>
              <a:rPr lang="zh-CN" altLang="en-US" dirty="0">
                <a:latin typeface="+mn-ea"/>
                <a:ea typeface="+mn-ea"/>
              </a:rPr>
              <a:t>可知，计算工期为 </a:t>
            </a:r>
            <a:r>
              <a:rPr lang="en-US" altLang="zh-CN" dirty="0">
                <a:latin typeface="+mn-ea"/>
                <a:ea typeface="+mn-ea"/>
              </a:rPr>
              <a:t>19 </a:t>
            </a:r>
            <a:r>
              <a:rPr lang="zh-CN" altLang="en-US" dirty="0">
                <a:latin typeface="+mn-ea"/>
                <a:ea typeface="+mn-ea"/>
              </a:rPr>
              <a:t>天，关键路线为①→②→④→⑥。</a:t>
            </a:r>
            <a:endParaRPr lang="zh-CN" altLang="en-US" dirty="0">
              <a:latin typeface="+mn-ea"/>
              <a:ea typeface="+mn-ea"/>
            </a:endParaRPr>
          </a:p>
          <a:p>
            <a:pPr>
              <a:lnSpc>
                <a:spcPct val="150000"/>
              </a:lnSpc>
              <a:buFont typeface="Arial" panose="020B0604020202020204" pitchFamily="34" charset="0"/>
              <a:buNone/>
            </a:pPr>
            <a:endParaRPr lang="en-US" altLang="zh-CN" dirty="0">
              <a:latin typeface="+mn-ea"/>
              <a:ea typeface="+mn-ea"/>
            </a:endParaRPr>
          </a:p>
        </p:txBody>
      </p:sp>
      <p:pic>
        <p:nvPicPr>
          <p:cNvPr id="2" name="图片 1"/>
          <p:cNvPicPr>
            <a:picLocks noChangeAspect="1"/>
          </p:cNvPicPr>
          <p:nvPr/>
        </p:nvPicPr>
        <p:blipFill>
          <a:blip r:embed="rId1"/>
          <a:stretch>
            <a:fillRect/>
          </a:stretch>
        </p:blipFill>
        <p:spPr>
          <a:xfrm>
            <a:off x="409749" y="3933056"/>
            <a:ext cx="5006774" cy="2552921"/>
          </a:xfrm>
          <a:prstGeom prst="rect">
            <a:avLst/>
          </a:prstGeom>
        </p:spPr>
      </p:pic>
      <p:pic>
        <p:nvPicPr>
          <p:cNvPr id="3" name="图片 2"/>
          <p:cNvPicPr>
            <a:picLocks noChangeAspect="1"/>
          </p:cNvPicPr>
          <p:nvPr/>
        </p:nvPicPr>
        <p:blipFill>
          <a:blip r:embed="rId2"/>
          <a:stretch>
            <a:fillRect/>
          </a:stretch>
        </p:blipFill>
        <p:spPr>
          <a:xfrm>
            <a:off x="6372225" y="3565537"/>
            <a:ext cx="5532599" cy="2918713"/>
          </a:xfrm>
          <a:prstGeom prst="rect">
            <a:avLst/>
          </a:prstGeom>
        </p:spPr>
      </p:pic>
      <p:sp>
        <p:nvSpPr>
          <p:cNvPr id="8"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9"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TextBox 5"/>
          <p:cNvSpPr txBox="1">
            <a:spLocks noChangeArrowheads="1"/>
          </p:cNvSpPr>
          <p:nvPr/>
        </p:nvSpPr>
        <p:spPr bwMode="auto">
          <a:xfrm>
            <a:off x="841797" y="908720"/>
            <a:ext cx="11017224" cy="4198393"/>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dirty="0">
                <a:latin typeface="+mn-ea"/>
                <a:ea typeface="+mn-ea"/>
              </a:rPr>
              <a:t>（</a:t>
            </a:r>
            <a:r>
              <a:rPr lang="en-US" altLang="zh-CN" dirty="0">
                <a:latin typeface="+mn-ea"/>
                <a:ea typeface="+mn-ea"/>
              </a:rPr>
              <a:t>2</a:t>
            </a:r>
            <a:r>
              <a:rPr lang="zh-CN" altLang="en-US" dirty="0">
                <a:latin typeface="+mn-ea"/>
                <a:ea typeface="+mn-ea"/>
              </a:rPr>
              <a:t>）按要求工期计算应缩短的时间：</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a:t>
            </a:r>
            <a:r>
              <a:rPr lang="en-US" altLang="zh-CN" dirty="0">
                <a:latin typeface="+mn-ea"/>
                <a:ea typeface="+mn-ea"/>
              </a:rPr>
              <a:t>3</a:t>
            </a:r>
            <a:r>
              <a:rPr lang="zh-CN" altLang="en-US" dirty="0">
                <a:latin typeface="+mn-ea"/>
                <a:ea typeface="+mn-ea"/>
              </a:rPr>
              <a:t>）关键工作为</a:t>
            </a:r>
            <a:r>
              <a:rPr lang="en-US" altLang="zh-CN" dirty="0">
                <a:latin typeface="+mn-ea"/>
                <a:ea typeface="+mn-ea"/>
              </a:rPr>
              <a:t>A</a:t>
            </a:r>
            <a:r>
              <a:rPr lang="zh-CN" altLang="en-US" dirty="0">
                <a:latin typeface="+mn-ea"/>
                <a:ea typeface="+mn-ea"/>
              </a:rPr>
              <a:t>、</a:t>
            </a:r>
            <a:r>
              <a:rPr lang="en-US" altLang="zh-CN" dirty="0">
                <a:latin typeface="+mn-ea"/>
                <a:ea typeface="+mn-ea"/>
              </a:rPr>
              <a:t>D </a:t>
            </a:r>
            <a:r>
              <a:rPr lang="zh-CN" altLang="en-US" dirty="0">
                <a:latin typeface="+mn-ea"/>
                <a:ea typeface="+mn-ea"/>
              </a:rPr>
              <a:t>和 </a:t>
            </a:r>
            <a:r>
              <a:rPr lang="en-US" altLang="zh-CN" dirty="0">
                <a:latin typeface="+mn-ea"/>
                <a:ea typeface="+mn-ea"/>
              </a:rPr>
              <a:t>H</a:t>
            </a:r>
            <a:r>
              <a:rPr lang="zh-CN" altLang="en-US" dirty="0">
                <a:latin typeface="+mn-ea"/>
                <a:ea typeface="+mn-ea"/>
              </a:rPr>
              <a:t>，其中工作</a:t>
            </a:r>
            <a:r>
              <a:rPr lang="en-US" altLang="zh-CN" dirty="0">
                <a:latin typeface="+mn-ea"/>
                <a:ea typeface="+mn-ea"/>
              </a:rPr>
              <a:t>A </a:t>
            </a:r>
            <a:r>
              <a:rPr lang="zh-CN" altLang="en-US" dirty="0">
                <a:latin typeface="+mn-ea"/>
                <a:ea typeface="+mn-ea"/>
              </a:rPr>
              <a:t>的优选系数最小，将工作</a:t>
            </a:r>
            <a:r>
              <a:rPr lang="en-US" altLang="zh-CN" dirty="0">
                <a:latin typeface="+mn-ea"/>
                <a:ea typeface="+mn-ea"/>
              </a:rPr>
              <a:t>A </a:t>
            </a:r>
            <a:r>
              <a:rPr lang="zh-CN" altLang="en-US" dirty="0">
                <a:latin typeface="+mn-ea"/>
                <a:ea typeface="+mn-ea"/>
              </a:rPr>
              <a:t>作为优先压 缩对象。 </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a:t>
            </a:r>
            <a:r>
              <a:rPr lang="en-US" altLang="zh-CN" dirty="0">
                <a:latin typeface="+mn-ea"/>
                <a:ea typeface="+mn-ea"/>
              </a:rPr>
              <a:t>4</a:t>
            </a:r>
            <a:r>
              <a:rPr lang="zh-CN" altLang="en-US" dirty="0">
                <a:latin typeface="+mn-ea"/>
                <a:ea typeface="+mn-ea"/>
              </a:rPr>
              <a:t>）将关键工作</a:t>
            </a:r>
            <a:r>
              <a:rPr lang="en-US" altLang="zh-CN" dirty="0">
                <a:latin typeface="+mn-ea"/>
                <a:ea typeface="+mn-ea"/>
              </a:rPr>
              <a:t>A </a:t>
            </a:r>
            <a:r>
              <a:rPr lang="zh-CN" altLang="en-US" dirty="0">
                <a:latin typeface="+mn-ea"/>
                <a:ea typeface="+mn-ea"/>
              </a:rPr>
              <a:t>的持续时间压缩至最短持续时间</a:t>
            </a:r>
            <a:r>
              <a:rPr lang="en-US" altLang="zh-CN" dirty="0">
                <a:latin typeface="+mn-ea"/>
                <a:ea typeface="+mn-ea"/>
              </a:rPr>
              <a:t>3 </a:t>
            </a:r>
            <a:r>
              <a:rPr lang="zh-CN" altLang="en-US" dirty="0">
                <a:latin typeface="+mn-ea"/>
                <a:ea typeface="+mn-ea"/>
              </a:rPr>
              <a:t>天，利用标号法重新确定计 算工期和关键线路，如图 </a:t>
            </a:r>
            <a:r>
              <a:rPr lang="en-US" altLang="zh-CN" dirty="0">
                <a:latin typeface="+mn-ea"/>
                <a:ea typeface="+mn-ea"/>
              </a:rPr>
              <a:t>3-37</a:t>
            </a:r>
            <a:r>
              <a:rPr lang="zh-CN" altLang="en-US" dirty="0">
                <a:latin typeface="+mn-ea"/>
                <a:ea typeface="+mn-ea"/>
              </a:rPr>
              <a:t>（</a:t>
            </a:r>
            <a:r>
              <a:rPr lang="en-US" altLang="zh-CN" dirty="0">
                <a:latin typeface="+mn-ea"/>
                <a:ea typeface="+mn-ea"/>
              </a:rPr>
              <a:t>a</a:t>
            </a:r>
            <a:r>
              <a:rPr lang="zh-CN" altLang="en-US" dirty="0">
                <a:latin typeface="+mn-ea"/>
                <a:ea typeface="+mn-ea"/>
              </a:rPr>
              <a:t>）所示。</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a:t>
            </a:r>
            <a:r>
              <a:rPr lang="en-US" altLang="zh-CN" dirty="0">
                <a:latin typeface="+mn-ea"/>
                <a:ea typeface="+mn-ea"/>
              </a:rPr>
              <a:t>5</a:t>
            </a:r>
            <a:r>
              <a:rPr lang="zh-CN" altLang="en-US" dirty="0">
                <a:latin typeface="+mn-ea"/>
                <a:ea typeface="+mn-ea"/>
              </a:rPr>
              <a:t>）此时计算工期</a:t>
            </a:r>
            <a:r>
              <a:rPr lang="en-US" altLang="zh-CN" dirty="0">
                <a:latin typeface="+mn-ea"/>
                <a:ea typeface="+mn-ea"/>
              </a:rPr>
              <a:t>18 </a:t>
            </a:r>
            <a:r>
              <a:rPr lang="zh-CN" altLang="en-US" dirty="0">
                <a:latin typeface="+mn-ea"/>
                <a:ea typeface="+mn-ea"/>
              </a:rPr>
              <a:t>天，仍大于</a:t>
            </a:r>
            <a:r>
              <a:rPr lang="en-US" altLang="zh-CN" dirty="0">
                <a:latin typeface="+mn-ea"/>
                <a:ea typeface="+mn-ea"/>
              </a:rPr>
              <a:t>15 </a:t>
            </a:r>
            <a:r>
              <a:rPr lang="zh-CN" altLang="en-US" dirty="0">
                <a:latin typeface="+mn-ea"/>
                <a:ea typeface="+mn-ea"/>
              </a:rPr>
              <a:t>天的要求，继续压缩，需压缩</a:t>
            </a:r>
            <a:r>
              <a:rPr lang="en-US" altLang="zh-CN" dirty="0">
                <a:latin typeface="+mn-ea"/>
                <a:ea typeface="+mn-ea"/>
              </a:rPr>
              <a:t>3 </a:t>
            </a:r>
            <a:r>
              <a:rPr lang="zh-CN" altLang="en-US" dirty="0">
                <a:latin typeface="+mn-ea"/>
                <a:ea typeface="+mn-ea"/>
              </a:rPr>
              <a:t>天。</a:t>
            </a: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a:t>
            </a:r>
            <a:r>
              <a:rPr lang="en-US" altLang="zh-CN" dirty="0">
                <a:latin typeface="+mn-ea"/>
                <a:ea typeface="+mn-ea"/>
              </a:rPr>
              <a:t>6</a:t>
            </a:r>
            <a:r>
              <a:rPr lang="zh-CN" altLang="en-US" dirty="0">
                <a:latin typeface="+mn-ea"/>
                <a:ea typeface="+mn-ea"/>
              </a:rPr>
              <a:t>）由图 </a:t>
            </a:r>
            <a:r>
              <a:rPr lang="en-US" altLang="zh-CN" dirty="0">
                <a:latin typeface="+mn-ea"/>
                <a:ea typeface="+mn-ea"/>
              </a:rPr>
              <a:t>3-38 </a:t>
            </a:r>
            <a:r>
              <a:rPr lang="zh-CN" altLang="en-US" dirty="0">
                <a:latin typeface="+mn-ea"/>
                <a:ea typeface="+mn-ea"/>
              </a:rPr>
              <a:t>可以看出，关键工作</a:t>
            </a:r>
            <a:r>
              <a:rPr lang="en-US" altLang="zh-CN" dirty="0">
                <a:latin typeface="+mn-ea"/>
                <a:ea typeface="+mn-ea"/>
              </a:rPr>
              <a:t>A</a:t>
            </a:r>
            <a:r>
              <a:rPr lang="zh-CN" altLang="en-US" dirty="0">
                <a:latin typeface="+mn-ea"/>
                <a:ea typeface="+mn-ea"/>
              </a:rPr>
              <a:t>和</a:t>
            </a:r>
            <a:r>
              <a:rPr lang="en-US" altLang="zh-CN" dirty="0">
                <a:latin typeface="+mn-ea"/>
                <a:ea typeface="+mn-ea"/>
              </a:rPr>
              <a:t>E</a:t>
            </a:r>
            <a:r>
              <a:rPr lang="zh-CN" altLang="en-US" dirty="0">
                <a:latin typeface="+mn-ea"/>
                <a:ea typeface="+mn-ea"/>
              </a:rPr>
              <a:t>的持续时间已达到最短不能再压缩；但计 算工期为 </a:t>
            </a:r>
            <a:r>
              <a:rPr lang="en-US" altLang="zh-CN" dirty="0">
                <a:latin typeface="+mn-ea"/>
                <a:ea typeface="+mn-ea"/>
              </a:rPr>
              <a:t>17 </a:t>
            </a:r>
            <a:r>
              <a:rPr lang="zh-CN" altLang="en-US" dirty="0">
                <a:latin typeface="+mn-ea"/>
                <a:ea typeface="+mn-ea"/>
              </a:rPr>
              <a:t>天，仍大于要求工期，需继续压缩，需要缩短 </a:t>
            </a:r>
            <a:r>
              <a:rPr lang="en-US" altLang="zh-CN" dirty="0">
                <a:latin typeface="+mn-ea"/>
                <a:ea typeface="+mn-ea"/>
              </a:rPr>
              <a:t>2</a:t>
            </a:r>
            <a:r>
              <a:rPr lang="zh-CN" altLang="en-US" dirty="0">
                <a:latin typeface="+mn-ea"/>
                <a:ea typeface="+mn-ea"/>
              </a:rPr>
              <a:t>天。</a:t>
            </a:r>
            <a:endParaRPr lang="en-US" altLang="zh-CN" dirty="0">
              <a:latin typeface="+mn-ea"/>
              <a:ea typeface="+mn-ea"/>
            </a:endParaRPr>
          </a:p>
          <a:p>
            <a:pPr>
              <a:lnSpc>
                <a:spcPct val="150000"/>
              </a:lnSpc>
              <a:buFont typeface="Arial" panose="020B0604020202020204" pitchFamily="34" charset="0"/>
              <a:buNone/>
            </a:pPr>
            <a:r>
              <a:rPr lang="en-US" altLang="zh-CN" dirty="0">
                <a:latin typeface="+mn-ea"/>
                <a:ea typeface="+mn-ea"/>
              </a:rPr>
              <a:t>H </a:t>
            </a:r>
            <a:r>
              <a:rPr lang="zh-CN" altLang="en-US" dirty="0">
                <a:latin typeface="+mn-ea"/>
                <a:ea typeface="+mn-ea"/>
              </a:rPr>
              <a:t>工作优选系数最小，故压缩工作 </a:t>
            </a:r>
            <a:r>
              <a:rPr lang="en-US" altLang="zh-CN" dirty="0">
                <a:latin typeface="+mn-ea"/>
                <a:ea typeface="+mn-ea"/>
              </a:rPr>
              <a:t>H</a:t>
            </a:r>
            <a:r>
              <a:rPr lang="zh-CN" altLang="en-US" dirty="0">
                <a:latin typeface="+mn-ea"/>
                <a:ea typeface="+mn-ea"/>
              </a:rPr>
              <a:t>。其持续时间缩短 </a:t>
            </a:r>
            <a:r>
              <a:rPr lang="en-US" altLang="zh-CN" dirty="0">
                <a:latin typeface="+mn-ea"/>
                <a:ea typeface="+mn-ea"/>
              </a:rPr>
              <a:t>2 </a:t>
            </a:r>
            <a:r>
              <a:rPr lang="zh-CN" altLang="en-US" dirty="0">
                <a:latin typeface="+mn-ea"/>
                <a:ea typeface="+mn-ea"/>
              </a:rPr>
              <a:t>天，再用标号法确定计算 工期和关键线路。此时计算工期为 </a:t>
            </a:r>
            <a:r>
              <a:rPr lang="en-US" altLang="zh-CN" dirty="0">
                <a:latin typeface="+mn-ea"/>
                <a:ea typeface="+mn-ea"/>
              </a:rPr>
              <a:t>15 </a:t>
            </a:r>
            <a:r>
              <a:rPr lang="zh-CN" altLang="en-US" dirty="0">
                <a:latin typeface="+mn-ea"/>
                <a:ea typeface="+mn-ea"/>
              </a:rPr>
              <a:t>天，已等于要求工期。图 </a:t>
            </a:r>
            <a:r>
              <a:rPr lang="en-US" altLang="zh-CN" dirty="0">
                <a:latin typeface="+mn-ea"/>
                <a:ea typeface="+mn-ea"/>
              </a:rPr>
              <a:t>3-39 </a:t>
            </a:r>
            <a:r>
              <a:rPr lang="zh-CN" altLang="en-US" dirty="0">
                <a:latin typeface="+mn-ea"/>
                <a:ea typeface="+mn-ea"/>
              </a:rPr>
              <a:t>即为优化方案。</a:t>
            </a:r>
            <a:endParaRPr lang="zh-CN" altLang="en-US" dirty="0">
              <a:latin typeface="+mn-ea"/>
              <a:ea typeface="+mn-ea"/>
            </a:endParaRPr>
          </a:p>
          <a:p>
            <a:pPr>
              <a:lnSpc>
                <a:spcPct val="150000"/>
              </a:lnSpc>
              <a:buFont typeface="Arial" panose="020B0604020202020204" pitchFamily="34" charset="0"/>
              <a:buNone/>
            </a:pPr>
            <a:endParaRPr lang="en-US" altLang="zh-CN" dirty="0">
              <a:latin typeface="+mn-ea"/>
              <a:ea typeface="+mn-ea"/>
            </a:endParaRPr>
          </a:p>
        </p:txBody>
      </p:sp>
      <p:pic>
        <p:nvPicPr>
          <p:cNvPr id="4" name="图片 3"/>
          <p:cNvPicPr>
            <a:picLocks noChangeAspect="1"/>
          </p:cNvPicPr>
          <p:nvPr/>
        </p:nvPicPr>
        <p:blipFill>
          <a:blip r:embed="rId1"/>
          <a:stretch>
            <a:fillRect/>
          </a:stretch>
        </p:blipFill>
        <p:spPr>
          <a:xfrm>
            <a:off x="4658221" y="1007707"/>
            <a:ext cx="2278577" cy="320068"/>
          </a:xfrm>
          <a:prstGeom prst="rect">
            <a:avLst/>
          </a:prstGeom>
        </p:spPr>
      </p:pic>
      <p:pic>
        <p:nvPicPr>
          <p:cNvPr id="8" name="图片 7"/>
          <p:cNvPicPr>
            <a:picLocks noChangeAspect="1"/>
          </p:cNvPicPr>
          <p:nvPr/>
        </p:nvPicPr>
        <p:blipFill>
          <a:blip r:embed="rId2"/>
          <a:stretch>
            <a:fillRect/>
          </a:stretch>
        </p:blipFill>
        <p:spPr>
          <a:xfrm>
            <a:off x="7084195" y="4238058"/>
            <a:ext cx="5112568" cy="2542723"/>
          </a:xfrm>
          <a:prstGeom prst="rect">
            <a:avLst/>
          </a:prstGeom>
        </p:spPr>
      </p:pic>
      <p:sp>
        <p:nvSpPr>
          <p:cNvPr id="9"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3" name="椭圆 52"/>
          <p:cNvSpPr/>
          <p:nvPr/>
        </p:nvSpPr>
        <p:spPr>
          <a:xfrm>
            <a:off x="1365250" y="2269976"/>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2114401"/>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74719" y="3356992"/>
            <a:ext cx="2332037" cy="871365"/>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solidFill>
                  <a:schemeClr val="accent2"/>
                </a:solidFill>
                <a:latin typeface="微软雅黑" panose="020B0503020204020204" pitchFamily="34" charset="-122"/>
                <a:ea typeface="微软雅黑" panose="020B0503020204020204" pitchFamily="34" charset="-122"/>
              </a:rPr>
              <a:t>二、费用优化</a:t>
            </a:r>
            <a:endParaRPr lang="zh-CN" altLang="en-US" sz="2400" dirty="0">
              <a:solidFill>
                <a:schemeClr val="accent2"/>
              </a:solidFill>
              <a:latin typeface="微软雅黑" panose="020B0503020204020204" pitchFamily="34" charset="-122"/>
              <a:ea typeface="微软雅黑" panose="020B0503020204020204" pitchFamily="34" charset="-122"/>
            </a:endParaRPr>
          </a:p>
          <a:p>
            <a:pPr algn="ctr">
              <a:buFont typeface="Arial" panose="020B0604020202020204" pitchFamily="34" charset="0"/>
              <a:buNone/>
            </a:pP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243723" name="Text Box 11"/>
          <p:cNvSpPr txBox="1">
            <a:spLocks noChangeArrowheads="1"/>
          </p:cNvSpPr>
          <p:nvPr/>
        </p:nvSpPr>
        <p:spPr bwMode="auto">
          <a:xfrm>
            <a:off x="5378450" y="2522954"/>
            <a:ext cx="4319588" cy="1705403"/>
          </a:xfrm>
          <a:prstGeom prst="rect">
            <a:avLst/>
          </a:prstGeom>
          <a:noFill/>
          <a:ln w="9525">
            <a:noFill/>
            <a:miter lim="800000"/>
          </a:ln>
          <a:effectLst/>
        </p:spPr>
        <p:txBody>
          <a:bodyPr>
            <a:spAutoFit/>
          </a:bodyPr>
          <a:lstStyle/>
          <a:p>
            <a:pPr>
              <a:lnSpc>
                <a:spcPct val="150000"/>
              </a:lnSpc>
              <a:spcBef>
                <a:spcPct val="50000"/>
              </a:spcBef>
            </a:pPr>
            <a:r>
              <a:rPr lang="zh-CN" altLang="en-US" dirty="0">
                <a:latin typeface="+mn-ea"/>
                <a:ea typeface="+mn-ea"/>
              </a:rPr>
              <a:t>费用优化是通过不同工期及其相应工程费用的比较，寻求与工程费用最低相对应 的最优工期。费用优化又称为“工期成本优化”。</a:t>
            </a:r>
            <a:endParaRPr lang="zh-CN" altLang="en-US" dirty="0">
              <a:latin typeface="+mn-ea"/>
              <a:ea typeface="+mn-ea"/>
            </a:endParaRPr>
          </a:p>
        </p:txBody>
      </p:sp>
      <p:sp>
        <p:nvSpPr>
          <p:cNvPr id="9"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childTnLst>
                          </p:cTn>
                        </p:par>
                        <p:par>
                          <p:cTn id="18" fill="hold">
                            <p:stCondLst>
                              <p:cond delay="2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calcmode="lin" valueType="num">
                                      <p:cBhvr>
                                        <p:cTn id="21"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9"/>
                                        </p:tgtEl>
                                        <p:attrNameLst>
                                          <p:attrName>ppt_y</p:attrName>
                                        </p:attrNameLst>
                                      </p:cBhvr>
                                      <p:tavLst>
                                        <p:tav tm="0">
                                          <p:val>
                                            <p:strVal val="#ppt_y"/>
                                          </p:val>
                                        </p:tav>
                                        <p:tav tm="100000">
                                          <p:val>
                                            <p:strVal val="#ppt_y"/>
                                          </p:val>
                                        </p:tav>
                                      </p:tavLst>
                                    </p:anim>
                                    <p:anim calcmode="lin" valueType="num">
                                      <p:cBhvr>
                                        <p:cTn id="23"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a:spLocks noChangeArrowheads="1"/>
          </p:cNvSpPr>
          <p:nvPr/>
        </p:nvSpPr>
        <p:spPr bwMode="auto">
          <a:xfrm>
            <a:off x="556417" y="1554222"/>
            <a:ext cx="7054132" cy="3139321"/>
          </a:xfrm>
          <a:prstGeom prst="rect">
            <a:avLst/>
          </a:prstGeom>
          <a:noFill/>
          <a:ln w="9525">
            <a:noFill/>
            <a:miter lim="800000"/>
          </a:ln>
        </p:spPr>
        <p:txBody>
          <a:bodyPr wrap="square">
            <a:spAutoFit/>
          </a:bodyPr>
          <a:lstStyle/>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工程费用是由直接费、间接费、利润和税金四部分组成。</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图</a:t>
            </a:r>
            <a:r>
              <a:rPr lang="en-US" altLang="zh-CN" dirty="0">
                <a:latin typeface="微软雅黑" panose="020B0503020204020204" pitchFamily="34" charset="-122"/>
                <a:ea typeface="微软雅黑" panose="020B0503020204020204" pitchFamily="34" charset="-122"/>
              </a:rPr>
              <a:t>3-40 </a:t>
            </a:r>
            <a:r>
              <a:rPr lang="zh-CN" altLang="en-US" dirty="0">
                <a:latin typeface="微软雅黑" panose="020B0503020204020204" pitchFamily="34" charset="-122"/>
                <a:ea typeface="微软雅黑" panose="020B0503020204020204" pitchFamily="34" charset="-122"/>
              </a:rPr>
              <a:t>中，总成本曲线是将不同工期的直接费与间接费叠加而成。</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图 </a:t>
            </a:r>
            <a:r>
              <a:rPr lang="en-US" altLang="zh-CN" dirty="0">
                <a:latin typeface="微软雅黑" panose="020B0503020204020204" pitchFamily="34" charset="-122"/>
                <a:ea typeface="微软雅黑" panose="020B0503020204020204" pitchFamily="34" charset="-122"/>
              </a:rPr>
              <a:t>3-41 </a:t>
            </a:r>
            <a:r>
              <a:rPr lang="zh-CN" altLang="en-US" dirty="0">
                <a:latin typeface="微软雅黑" panose="020B0503020204020204" pitchFamily="34" charset="-122"/>
                <a:ea typeface="微软雅黑" panose="020B0503020204020204" pitchFamily="34" charset="-122"/>
              </a:rPr>
              <a:t>为直接费在一定范围内和时间成反比关系的曲线图。</a:t>
            </a:r>
            <a:endParaRPr lang="zh-CN" altLang="en-US" dirty="0">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b="1" dirty="0">
              <a:latin typeface="微软雅黑" panose="020B0503020204020204" pitchFamily="34" charset="-122"/>
              <a:ea typeface="微软雅黑" panose="020B0503020204020204" pitchFamily="34" charset="-122"/>
            </a:endParaRPr>
          </a:p>
        </p:txBody>
      </p:sp>
      <p:sp>
        <p:nvSpPr>
          <p:cNvPr id="245784" name="Text Box 24"/>
          <p:cNvSpPr txBox="1">
            <a:spLocks noChangeArrowheads="1"/>
          </p:cNvSpPr>
          <p:nvPr/>
        </p:nvSpPr>
        <p:spPr bwMode="auto">
          <a:xfrm>
            <a:off x="363538" y="990600"/>
            <a:ext cx="3646487" cy="400110"/>
          </a:xfrm>
          <a:prstGeom prst="rect">
            <a:avLst/>
          </a:prstGeom>
          <a:noFill/>
          <a:ln w="9525">
            <a:noFill/>
            <a:miter lim="800000"/>
          </a:ln>
          <a:effectLst/>
        </p:spPr>
        <p:txBody>
          <a:bodyPr>
            <a:spAutoFit/>
          </a:bodyPr>
          <a:lstStyle/>
          <a:p>
            <a:pPr>
              <a:spcBef>
                <a:spcPct val="50000"/>
              </a:spcBef>
            </a:pPr>
            <a:r>
              <a:rPr lang="zh-CN" altLang="en-US" sz="2000" b="1" dirty="0">
                <a:latin typeface="微软雅黑" panose="020B0503020204020204" pitchFamily="34" charset="-122"/>
                <a:ea typeface="微软雅黑" panose="020B0503020204020204" pitchFamily="34" charset="-122"/>
              </a:rPr>
              <a:t>（一）工程费用与工期的关系</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856967" y="1190655"/>
            <a:ext cx="3055885" cy="2469094"/>
          </a:xfrm>
          <a:prstGeom prst="rect">
            <a:avLst/>
          </a:prstGeom>
        </p:spPr>
      </p:pic>
      <p:pic>
        <p:nvPicPr>
          <p:cNvPr id="3" name="图片 2"/>
          <p:cNvPicPr>
            <a:picLocks noChangeAspect="1"/>
          </p:cNvPicPr>
          <p:nvPr/>
        </p:nvPicPr>
        <p:blipFill>
          <a:blip r:embed="rId2"/>
          <a:stretch>
            <a:fillRect/>
          </a:stretch>
        </p:blipFill>
        <p:spPr>
          <a:xfrm>
            <a:off x="7811208" y="4149080"/>
            <a:ext cx="3101644" cy="2314035"/>
          </a:xfrm>
          <a:prstGeom prst="rect">
            <a:avLst/>
          </a:prstGeom>
        </p:spPr>
      </p:pic>
      <p:sp>
        <p:nvSpPr>
          <p:cNvPr id="8"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9"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8"/>
                                        </p:tgtEl>
                                        <p:attrNameLst>
                                          <p:attrName>ppt_y</p:attrName>
                                        </p:attrNameLst>
                                      </p:cBhvr>
                                      <p:tavLst>
                                        <p:tav tm="0">
                                          <p:val>
                                            <p:strVal val="#ppt_y"/>
                                          </p:val>
                                        </p:tav>
                                        <p:tav tm="100000">
                                          <p:val>
                                            <p:strVal val="#ppt_y"/>
                                          </p:val>
                                        </p:tav>
                                      </p:tavLst>
                                    </p:anim>
                                    <p:anim calcmode="lin" valueType="num">
                                      <p:cBhvr>
                                        <p:cTn id="13"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a:spLocks noChangeArrowheads="1"/>
          </p:cNvSpPr>
          <p:nvPr/>
        </p:nvSpPr>
        <p:spPr bwMode="auto">
          <a:xfrm>
            <a:off x="556417" y="1554222"/>
            <a:ext cx="7558188" cy="4247317"/>
          </a:xfrm>
          <a:prstGeom prst="rect">
            <a:avLst/>
          </a:prstGeom>
          <a:noFill/>
          <a:ln w="9525">
            <a:noFill/>
            <a:miter lim="800000"/>
          </a:ln>
        </p:spPr>
        <p:txBody>
          <a:bodyPr wrap="square">
            <a:spAutoFit/>
          </a:bodyPr>
          <a:lstStyle/>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）按工作的正常持续时间确定计算工期和关键线路。 </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）计算各项工作的直接费用率。直接费用率的计算按式（</a:t>
            </a:r>
            <a:r>
              <a:rPr lang="en-US" altLang="zh-CN" dirty="0">
                <a:latin typeface="微软雅黑" panose="020B0503020204020204" pitchFamily="34" charset="-122"/>
                <a:ea typeface="微软雅黑" panose="020B0503020204020204" pitchFamily="34" charset="-122"/>
              </a:rPr>
              <a:t>3-31</a:t>
            </a:r>
            <a:r>
              <a:rPr lang="zh-CN" altLang="en-US" dirty="0">
                <a:latin typeface="微软雅黑" panose="020B0503020204020204" pitchFamily="34" charset="-122"/>
                <a:ea typeface="微软雅黑" panose="020B0503020204020204" pitchFamily="34" charset="-122"/>
              </a:rPr>
              <a:t>）进行。 </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）当只有一条关键线路时，应找出直接费用率最小的一项关键工作，作为缩短持 续时间的对象；当有多条关键线路时，应找出组合直接费用率最小的一组关键工作，作 为缩短持续时间的对象。</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）对于选定的压缩对象（一项关键工作或一组关键工作），首先比较其直接费用率 或组合直接费用率与工程间接费用率的大小。</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）当需要缩短关键工作的持续时间时，其缩短值的确定必须符合下列两个原则： </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 ①缩短后工作的持续时间不能小于其最短持续时间；</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 ②缩短持续时间的工作不能变成非关键工作。</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）计算关键工作持续时间缩短后相应增加的总费用。 </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）重复上述（</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），直至计算工期满足要求工期或被压缩对象的直接费用率 或组合直接费用率大于工程间接费用率为止。</a:t>
            </a:r>
            <a:endParaRPr lang="en-US" altLang="zh-CN"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）计算优化后的工程总费用。 </a:t>
            </a:r>
            <a:endParaRPr lang="zh-CN" altLang="en-US" dirty="0">
              <a:latin typeface="微软雅黑" panose="020B0503020204020204" pitchFamily="34" charset="-122"/>
              <a:ea typeface="微软雅黑" panose="020B0503020204020204" pitchFamily="34" charset="-122"/>
            </a:endParaRPr>
          </a:p>
        </p:txBody>
      </p:sp>
      <p:sp>
        <p:nvSpPr>
          <p:cNvPr id="245784" name="Text Box 24"/>
          <p:cNvSpPr txBox="1">
            <a:spLocks noChangeArrowheads="1"/>
          </p:cNvSpPr>
          <p:nvPr/>
        </p:nvSpPr>
        <p:spPr bwMode="auto">
          <a:xfrm>
            <a:off x="363538" y="990600"/>
            <a:ext cx="3646487" cy="400110"/>
          </a:xfrm>
          <a:prstGeom prst="rect">
            <a:avLst/>
          </a:prstGeom>
          <a:noFill/>
          <a:ln w="9525">
            <a:noFill/>
            <a:miter lim="800000"/>
          </a:ln>
          <a:effectLst/>
        </p:spPr>
        <p:txBody>
          <a:bodyPr>
            <a:spAutoFit/>
          </a:bodyPr>
          <a:lstStyle/>
          <a:p>
            <a:pPr>
              <a:spcBef>
                <a:spcPct val="50000"/>
              </a:spcBef>
            </a:pPr>
            <a:r>
              <a:rPr lang="zh-CN" altLang="en-US" sz="2000" b="1" dirty="0">
                <a:latin typeface="微软雅黑" panose="020B0503020204020204" pitchFamily="34" charset="-122"/>
                <a:ea typeface="微软雅黑" panose="020B0503020204020204" pitchFamily="34" charset="-122"/>
              </a:rPr>
              <a:t>（二）费用优化计算步骤</a:t>
            </a:r>
            <a:endParaRPr lang="zh-CN" altLang="en-US" sz="2000" b="1" dirty="0">
              <a:latin typeface="微软雅黑" panose="020B0503020204020204" pitchFamily="34" charset="-122"/>
              <a:ea typeface="微软雅黑" panose="020B0503020204020204" pitchFamily="34" charset="-122"/>
            </a:endParaRPr>
          </a:p>
        </p:txBody>
      </p:sp>
      <p:pic>
        <p:nvPicPr>
          <p:cNvPr id="6"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322517" y="1892418"/>
            <a:ext cx="3954463" cy="2682875"/>
          </a:xfrm>
          <a:prstGeom prst="rect">
            <a:avLst/>
          </a:prstGeom>
          <a:noFill/>
          <a:ln w="9525">
            <a:noFill/>
            <a:miter lim="800000"/>
            <a:headEnd/>
            <a:tailEnd/>
          </a:ln>
        </p:spPr>
      </p:pic>
      <p:sp>
        <p:nvSpPr>
          <p:cNvPr id="7"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8"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7"/>
                                        </p:tgtEl>
                                        <p:attrNameLst>
                                          <p:attrName>ppt_y</p:attrName>
                                        </p:attrNameLst>
                                      </p:cBhvr>
                                      <p:tavLst>
                                        <p:tav tm="0">
                                          <p:val>
                                            <p:strVal val="#ppt_y"/>
                                          </p:val>
                                        </p:tav>
                                        <p:tav tm="100000">
                                          <p:val>
                                            <p:strVal val="#ppt_y"/>
                                          </p:val>
                                        </p:tav>
                                      </p:tavLst>
                                    </p:anim>
                                    <p:anim calcmode="lin" valueType="num">
                                      <p:cBhvr>
                                        <p:cTn id="13"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extBox 5"/>
          <p:cNvSpPr txBox="1">
            <a:spLocks noChangeArrowheads="1"/>
          </p:cNvSpPr>
          <p:nvPr/>
        </p:nvSpPr>
        <p:spPr bwMode="auto">
          <a:xfrm>
            <a:off x="697781" y="1124744"/>
            <a:ext cx="10369152" cy="2536400"/>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 </a:t>
            </a:r>
            <a:r>
              <a:rPr lang="en-US" altLang="zh-CN" dirty="0">
                <a:latin typeface="微软雅黑" panose="020B0503020204020204" pitchFamily="34" charset="-122"/>
                <a:ea typeface="微软雅黑" panose="020B0503020204020204" pitchFamily="34" charset="-122"/>
              </a:rPr>
              <a:t>3-10】</a:t>
            </a:r>
            <a:r>
              <a:rPr lang="zh-CN" altLang="en-US" dirty="0">
                <a:latin typeface="微软雅黑" panose="020B0503020204020204" pitchFamily="34" charset="-122"/>
                <a:ea typeface="微软雅黑" panose="020B0503020204020204" pitchFamily="34" charset="-122"/>
              </a:rPr>
              <a:t>已知某工程双代号网络计划如图 </a:t>
            </a:r>
            <a:r>
              <a:rPr lang="en-US" altLang="zh-CN" dirty="0">
                <a:latin typeface="微软雅黑" panose="020B0503020204020204" pitchFamily="34" charset="-122"/>
                <a:ea typeface="微软雅黑" panose="020B0503020204020204" pitchFamily="34" charset="-122"/>
              </a:rPr>
              <a:t>3-42 </a:t>
            </a:r>
            <a:r>
              <a:rPr lang="zh-CN" altLang="en-US" dirty="0">
                <a:latin typeface="微软雅黑" panose="020B0503020204020204" pitchFamily="34" charset="-122"/>
                <a:ea typeface="微软雅黑" panose="020B0503020204020204" pitchFamily="34" charset="-122"/>
              </a:rPr>
              <a:t>所示，图中箭线下方括号外数字 为工作的正常时间，括号内数字为最短持续时间；箭线上方括号外数字为工作按正常持 续时间完成时所需的直接费，括号内数字为工作按最短持续时间完成时所需的直接费。 该工程的间接费用率为 </a:t>
            </a:r>
            <a:r>
              <a:rPr lang="en-US" altLang="zh-CN" dirty="0">
                <a:latin typeface="微软雅黑" panose="020B0503020204020204" pitchFamily="34" charset="-122"/>
                <a:ea typeface="微软雅黑" panose="020B0503020204020204" pitchFamily="34" charset="-122"/>
              </a:rPr>
              <a:t>0.8 </a:t>
            </a:r>
            <a:r>
              <a:rPr lang="zh-CN" altLang="en-US" dirty="0">
                <a:latin typeface="微软雅黑" panose="020B0503020204020204" pitchFamily="34" charset="-122"/>
                <a:ea typeface="微软雅黑" panose="020B0503020204020204" pitchFamily="34" charset="-122"/>
              </a:rPr>
              <a:t>万元 </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天，试对其进行费用优化。</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br>
              <a:rPr lang="zh-CN" altLang="en-US" dirty="0">
                <a:latin typeface="微软雅黑" panose="020B0503020204020204" pitchFamily="34" charset="-122"/>
                <a:ea typeface="微软雅黑" panose="020B0503020204020204" pitchFamily="34" charset="-122"/>
              </a:rPr>
            </a:br>
            <a:endParaRPr lang="en-US" altLang="zh-CN"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281957" y="3284984"/>
            <a:ext cx="4671465" cy="2347163"/>
          </a:xfrm>
          <a:prstGeom prst="rect">
            <a:avLst/>
          </a:prstGeom>
        </p:spPr>
      </p:pic>
      <p:sp>
        <p:nvSpPr>
          <p:cNvPr id="8"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9"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extBox 5"/>
          <p:cNvSpPr txBox="1">
            <a:spLocks noChangeArrowheads="1"/>
          </p:cNvSpPr>
          <p:nvPr/>
        </p:nvSpPr>
        <p:spPr bwMode="auto">
          <a:xfrm>
            <a:off x="562755" y="908720"/>
            <a:ext cx="8641528" cy="4198393"/>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解：该网络计划的费用优化可按以下步骤进行： </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）根据各项工作的正常持续时间，用标号法确定网络计划的计算工期和关键线 路，如图</a:t>
            </a:r>
            <a:r>
              <a:rPr lang="en-US" altLang="zh-CN" dirty="0">
                <a:latin typeface="微软雅黑" panose="020B0503020204020204" pitchFamily="34" charset="-122"/>
                <a:ea typeface="微软雅黑" panose="020B0503020204020204" pitchFamily="34" charset="-122"/>
              </a:rPr>
              <a:t>3-43 </a:t>
            </a:r>
            <a:r>
              <a:rPr lang="zh-CN" altLang="en-US" dirty="0">
                <a:latin typeface="微软雅黑" panose="020B0503020204020204" pitchFamily="34" charset="-122"/>
                <a:ea typeface="微软雅黑" panose="020B0503020204020204" pitchFamily="34" charset="-122"/>
              </a:rPr>
              <a:t>所示。计算工期为</a:t>
            </a:r>
            <a:r>
              <a:rPr lang="en-US" altLang="zh-CN" dirty="0">
                <a:latin typeface="微软雅黑" panose="020B0503020204020204" pitchFamily="34" charset="-122"/>
                <a:ea typeface="微软雅黑" panose="020B0503020204020204" pitchFamily="34" charset="-122"/>
              </a:rPr>
              <a:t>19 </a:t>
            </a:r>
            <a:r>
              <a:rPr lang="zh-CN" altLang="en-US" dirty="0">
                <a:latin typeface="微软雅黑" panose="020B0503020204020204" pitchFamily="34" charset="-122"/>
                <a:ea typeface="微软雅黑" panose="020B0503020204020204" pitchFamily="34" charset="-122"/>
              </a:rPr>
              <a:t>天，关键线路有两条，即①</a:t>
            </a:r>
            <a:r>
              <a:rPr lang="en-US" altLang="zh-CN" dirty="0">
                <a:latin typeface="微软雅黑" panose="020B0503020204020204" pitchFamily="34" charset="-122"/>
                <a:ea typeface="微软雅黑" panose="020B0503020204020204" pitchFamily="34" charset="-122"/>
              </a:rPr>
              <a:t>—③—④—⑥</a:t>
            </a:r>
            <a:r>
              <a:rPr lang="zh-CN" altLang="en-US" dirty="0">
                <a:latin typeface="微软雅黑" panose="020B0503020204020204" pitchFamily="34" charset="-122"/>
                <a:ea typeface="微软雅黑" panose="020B0503020204020204" pitchFamily="34" charset="-122"/>
              </a:rPr>
              <a:t>和①</a:t>
            </a:r>
            <a:r>
              <a:rPr lang="en-US" altLang="zh-CN" dirty="0">
                <a:latin typeface="微软雅黑" panose="020B0503020204020204" pitchFamily="34" charset="-122"/>
                <a:ea typeface="微软雅黑" panose="020B0503020204020204" pitchFamily="34" charset="-122"/>
              </a:rPr>
              <a:t>— ③—④—⑤—⑥</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）计算各项工作的直接费用率。</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）计算工程总费用。</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）通过压缩关键工作的持续时间进行费用优化。</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）计算优化后的工程总费用（表 </a:t>
            </a:r>
            <a:r>
              <a:rPr lang="en-US" altLang="zh-CN" dirty="0">
                <a:latin typeface="微软雅黑" panose="020B0503020204020204" pitchFamily="34" charset="-122"/>
                <a:ea typeface="微软雅黑" panose="020B0503020204020204" pitchFamily="34" charset="-122"/>
              </a:rPr>
              <a:t>3-5</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br>
              <a:rPr lang="zh-CN" altLang="en-US" dirty="0">
                <a:latin typeface="微软雅黑" panose="020B0503020204020204" pitchFamily="34" charset="-122"/>
                <a:ea typeface="微软雅黑" panose="020B0503020204020204" pitchFamily="34" charset="-122"/>
              </a:rPr>
            </a:br>
            <a:endParaRPr lang="en-US" altLang="zh-CN"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876090" y="4461579"/>
            <a:ext cx="4084674" cy="2095682"/>
          </a:xfrm>
          <a:prstGeom prst="rect">
            <a:avLst/>
          </a:prstGeom>
        </p:spPr>
      </p:pic>
      <p:pic>
        <p:nvPicPr>
          <p:cNvPr id="4" name="图片 3"/>
          <p:cNvPicPr>
            <a:picLocks noChangeAspect="1"/>
          </p:cNvPicPr>
          <p:nvPr/>
        </p:nvPicPr>
        <p:blipFill>
          <a:blip r:embed="rId2"/>
          <a:stretch>
            <a:fillRect/>
          </a:stretch>
        </p:blipFill>
        <p:spPr>
          <a:xfrm>
            <a:off x="913805" y="4379699"/>
            <a:ext cx="4858862" cy="2259442"/>
          </a:xfrm>
          <a:prstGeom prst="rect">
            <a:avLst/>
          </a:prstGeom>
        </p:spPr>
      </p:pic>
      <p:sp>
        <p:nvSpPr>
          <p:cNvPr id="8"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9"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1</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2633663" y="2108200"/>
            <a:ext cx="5262562" cy="769938"/>
          </a:xfrm>
          <a:prstGeom prst="rect">
            <a:avLst/>
          </a:prstGeom>
          <a:noFill/>
        </p:spPr>
        <p:txBody>
          <a:bodyPr wrap="none">
            <a:spAutoFit/>
          </a:bodyPr>
          <a:lstStyle/>
          <a:p>
            <a:pPr marL="0" lvl="1">
              <a:buFont typeface="Arial" panose="020B0604020202020204" pitchFamily="34" charset="0"/>
              <a:buNone/>
              <a:defRPr/>
            </a:pPr>
            <a:r>
              <a:rPr lang="zh-CN" altLang="en-US" sz="4400" dirty="0">
                <a:latin typeface="+mn-ea"/>
                <a:ea typeface="+mn-ea"/>
              </a:rPr>
              <a:t>发展概况及基本概念</a:t>
            </a:r>
            <a:endParaRPr lang="zh-CN" altLang="en-US" sz="4400" dirty="0">
              <a:latin typeface="+mn-ea"/>
              <a:ea typeface="+mn-ea"/>
            </a:endParaRPr>
          </a:p>
        </p:txBody>
      </p:sp>
      <p:sp>
        <p:nvSpPr>
          <p:cNvPr id="9" name="文本框 9"/>
          <p:cNvSpPr txBox="1">
            <a:spLocks noChangeArrowheads="1"/>
          </p:cNvSpPr>
          <p:nvPr/>
        </p:nvSpPr>
        <p:spPr bwMode="auto">
          <a:xfrm>
            <a:off x="1743075" y="4360863"/>
            <a:ext cx="6153150" cy="782074"/>
          </a:xfrm>
          <a:prstGeom prst="rect">
            <a:avLst/>
          </a:prstGeom>
          <a:noFill/>
          <a:ln w="9525">
            <a:noFill/>
            <a:miter lim="800000"/>
          </a:ln>
        </p:spPr>
        <p:txBody>
          <a:bodyPr lIns="0" tIns="0" rIns="0" bIns="0">
            <a:spAutoFit/>
          </a:bodyPr>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了解网络计划的发展概况，熟悉网络图、网络计划的定义及网络计划技术概 念，掌握网络图的基本类型及其表示方法。</a:t>
            </a:r>
            <a:endParaRPr lang="zh-CN" altLang="en-US" dirty="0">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663113" y="4360863"/>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1755" name="TextBox 28"/>
            <p:cNvSpPr txBox="1">
              <a:spLocks noChangeArrowheads="1"/>
            </p:cNvSpPr>
            <p:nvPr/>
          </p:nvSpPr>
          <p:spPr bwMode="auto">
            <a:xfrm>
              <a:off x="2143460" y="2022805"/>
              <a:ext cx="2535991" cy="461665"/>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409575" y="981075"/>
            <a:ext cx="3384550" cy="768350"/>
          </a:xfrm>
          <a:prstGeom prst="rect">
            <a:avLst/>
          </a:prstGeom>
          <a:noFill/>
        </p:spPr>
        <p:txBody>
          <a:bodyPr>
            <a:spAutoFit/>
          </a:bodyPr>
          <a:lstStyle/>
          <a:p>
            <a:pPr>
              <a:buFont typeface="Arial" panose="020B0604020202020204" pitchFamily="34" charset="0"/>
              <a:buNone/>
              <a:defRPr/>
            </a:pPr>
            <a:r>
              <a:rPr lang="zh-CN" altLang="en-US" sz="4400" dirty="0">
                <a:latin typeface="+mn-ea"/>
                <a:ea typeface="+mn-ea"/>
              </a:rPr>
              <a:t>学习任务</a:t>
            </a:r>
            <a:r>
              <a:rPr lang="en-US" altLang="zh-CN" sz="4400" dirty="0">
                <a:latin typeface="+mn-ea"/>
                <a:ea typeface="+mn-ea"/>
              </a:rPr>
              <a:t>1</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3" name="椭圆 52"/>
          <p:cNvSpPr/>
          <p:nvPr/>
        </p:nvSpPr>
        <p:spPr>
          <a:xfrm>
            <a:off x="1365250" y="2269976"/>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2114401"/>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74719" y="3356992"/>
            <a:ext cx="2332037" cy="871365"/>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solidFill>
                  <a:schemeClr val="accent2"/>
                </a:solidFill>
                <a:latin typeface="微软雅黑" panose="020B0503020204020204" pitchFamily="34" charset="-122"/>
                <a:ea typeface="微软雅黑" panose="020B0503020204020204" pitchFamily="34" charset="-122"/>
              </a:rPr>
              <a:t>三、资源优化</a:t>
            </a:r>
            <a:endParaRPr lang="zh-CN" altLang="en-US" sz="2400" dirty="0">
              <a:solidFill>
                <a:schemeClr val="accent2"/>
              </a:solidFill>
              <a:latin typeface="微软雅黑" panose="020B0503020204020204" pitchFamily="34" charset="-122"/>
              <a:ea typeface="微软雅黑" panose="020B0503020204020204" pitchFamily="34" charset="-122"/>
            </a:endParaRPr>
          </a:p>
          <a:p>
            <a:pPr algn="ctr">
              <a:buFont typeface="Arial" panose="020B0604020202020204" pitchFamily="34" charset="0"/>
              <a:buNone/>
            </a:pP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243723" name="Text Box 11"/>
          <p:cNvSpPr txBox="1">
            <a:spLocks noChangeArrowheads="1"/>
          </p:cNvSpPr>
          <p:nvPr/>
        </p:nvSpPr>
        <p:spPr bwMode="auto">
          <a:xfrm>
            <a:off x="5378449" y="2522954"/>
            <a:ext cx="4752379" cy="2259401"/>
          </a:xfrm>
          <a:prstGeom prst="rect">
            <a:avLst/>
          </a:prstGeom>
          <a:noFill/>
          <a:ln w="9525">
            <a:noFill/>
            <a:miter lim="800000"/>
          </a:ln>
          <a:effectLst/>
        </p:spPr>
        <p:txBody>
          <a:bodyPr wrap="square">
            <a:spAutoFit/>
          </a:bodyPr>
          <a:lstStyle/>
          <a:p>
            <a:pPr>
              <a:lnSpc>
                <a:spcPct val="150000"/>
              </a:lnSpc>
              <a:spcBef>
                <a:spcPct val="50000"/>
              </a:spcBef>
            </a:pPr>
            <a:r>
              <a:rPr lang="zh-CN" altLang="en-US" dirty="0">
                <a:latin typeface="+mn-ea"/>
                <a:ea typeface="+mn-ea"/>
              </a:rPr>
              <a:t>工期优化和费用优化都是假设资源供应是充足的，而实际情况经常会受到劳动力、材料、机械等资源供应的限制。</a:t>
            </a:r>
            <a:endParaRPr lang="en-US" altLang="zh-CN" dirty="0">
              <a:latin typeface="+mn-ea"/>
              <a:ea typeface="+mn-ea"/>
            </a:endParaRPr>
          </a:p>
          <a:p>
            <a:pPr>
              <a:lnSpc>
                <a:spcPct val="150000"/>
              </a:lnSpc>
              <a:spcBef>
                <a:spcPct val="50000"/>
              </a:spcBef>
            </a:pPr>
            <a:r>
              <a:rPr lang="zh-CN" altLang="en-US" dirty="0">
                <a:latin typeface="+mn-ea"/>
                <a:ea typeface="+mn-ea"/>
              </a:rPr>
              <a:t>工期优化和费用优化的中心是关键工作，而资源优化的中心是时差。</a:t>
            </a:r>
            <a:endParaRPr lang="zh-CN" altLang="en-US" dirty="0">
              <a:latin typeface="+mn-ea"/>
              <a:ea typeface="+mn-ea"/>
            </a:endParaRPr>
          </a:p>
        </p:txBody>
      </p:sp>
      <p:sp>
        <p:nvSpPr>
          <p:cNvPr id="9"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10"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childTnLst>
                          </p:cTn>
                        </p:par>
                        <p:par>
                          <p:cTn id="18" fill="hold">
                            <p:stCondLst>
                              <p:cond delay="2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calcmode="lin" valueType="num">
                                      <p:cBhvr>
                                        <p:cTn id="21"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9"/>
                                        </p:tgtEl>
                                        <p:attrNameLst>
                                          <p:attrName>ppt_y</p:attrName>
                                        </p:attrNameLst>
                                      </p:cBhvr>
                                      <p:tavLst>
                                        <p:tav tm="0">
                                          <p:val>
                                            <p:strVal val="#ppt_y"/>
                                          </p:val>
                                        </p:tav>
                                        <p:tav tm="100000">
                                          <p:val>
                                            <p:strVal val="#ppt_y"/>
                                          </p:val>
                                        </p:tav>
                                      </p:tavLst>
                                    </p:anim>
                                    <p:anim calcmode="lin" valueType="num">
                                      <p:cBhvr>
                                        <p:cTn id="23"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TextBox 5"/>
          <p:cNvSpPr txBox="1">
            <a:spLocks noChangeArrowheads="1"/>
          </p:cNvSpPr>
          <p:nvPr/>
        </p:nvSpPr>
        <p:spPr bwMode="auto">
          <a:xfrm>
            <a:off x="409749" y="1431758"/>
            <a:ext cx="8711926" cy="3367397"/>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b="1" dirty="0">
                <a:latin typeface="+mn-ea"/>
                <a:ea typeface="+mn-ea"/>
              </a:rPr>
              <a:t>（一）“资源有限</a:t>
            </a:r>
            <a:r>
              <a:rPr lang="en-US" altLang="zh-CN" b="1" dirty="0">
                <a:latin typeface="+mn-ea"/>
                <a:ea typeface="+mn-ea"/>
              </a:rPr>
              <a:t>—</a:t>
            </a:r>
            <a:r>
              <a:rPr lang="zh-CN" altLang="en-US" b="1" dirty="0">
                <a:latin typeface="+mn-ea"/>
                <a:ea typeface="+mn-ea"/>
              </a:rPr>
              <a:t>工期最短”优化</a:t>
            </a:r>
            <a:endParaRPr lang="en-US" altLang="zh-CN" b="1" dirty="0">
              <a:latin typeface="+mn-ea"/>
              <a:ea typeface="+mn-ea"/>
            </a:endParaRPr>
          </a:p>
          <a:p>
            <a:pPr marL="342900" indent="-342900">
              <a:lnSpc>
                <a:spcPct val="150000"/>
              </a:lnSpc>
              <a:buFont typeface="Arial" panose="020B0604020202020204" pitchFamily="34" charset="0"/>
              <a:buAutoNum type="arabicPeriod"/>
            </a:pPr>
            <a:r>
              <a:rPr lang="zh-CN" altLang="en-US" b="1" dirty="0">
                <a:latin typeface="+mn-ea"/>
                <a:ea typeface="+mn-ea"/>
              </a:rPr>
              <a:t>进行资源优化时的前提条件 </a:t>
            </a:r>
            <a:endParaRPr lang="en-US" altLang="zh-CN" b="1" dirty="0">
              <a:latin typeface="+mn-ea"/>
              <a:ea typeface="+mn-ea"/>
            </a:endParaRPr>
          </a:p>
          <a:p>
            <a:pPr>
              <a:lnSpc>
                <a:spcPct val="150000"/>
              </a:lnSpc>
            </a:pPr>
            <a:r>
              <a:rPr lang="zh-CN" altLang="en-US" dirty="0">
                <a:latin typeface="+mn-ea"/>
                <a:ea typeface="+mn-ea"/>
              </a:rPr>
              <a:t>为了使问题简化，这里假定网络计划中的所有工作需要同一种资源。</a:t>
            </a:r>
            <a:endParaRPr lang="en-US" altLang="zh-CN" dirty="0">
              <a:latin typeface="+mn-ea"/>
              <a:ea typeface="+mn-ea"/>
            </a:endParaRPr>
          </a:p>
          <a:p>
            <a:pPr>
              <a:lnSpc>
                <a:spcPct val="150000"/>
              </a:lnSpc>
            </a:pPr>
            <a:r>
              <a:rPr lang="en-US" altLang="zh-CN" b="1" dirty="0">
                <a:latin typeface="+mn-ea"/>
                <a:ea typeface="+mn-ea"/>
              </a:rPr>
              <a:t>2. </a:t>
            </a:r>
            <a:r>
              <a:rPr lang="zh-CN" altLang="en-US" b="1" dirty="0">
                <a:latin typeface="+mn-ea"/>
                <a:ea typeface="+mn-ea"/>
              </a:rPr>
              <a:t>资源优化分配的原则</a:t>
            </a:r>
            <a:endParaRPr lang="en-US" altLang="zh-CN" b="1" dirty="0">
              <a:latin typeface="+mn-ea"/>
              <a:ea typeface="+mn-ea"/>
            </a:endParaRPr>
          </a:p>
          <a:p>
            <a:pPr>
              <a:lnSpc>
                <a:spcPct val="150000"/>
              </a:lnSpc>
            </a:pPr>
            <a:r>
              <a:rPr lang="zh-CN" altLang="en-US" dirty="0">
                <a:latin typeface="+mn-ea"/>
                <a:ea typeface="+mn-ea"/>
              </a:rPr>
              <a:t> （</a:t>
            </a:r>
            <a:r>
              <a:rPr lang="en-US" altLang="zh-CN" dirty="0">
                <a:latin typeface="+mn-ea"/>
                <a:ea typeface="+mn-ea"/>
              </a:rPr>
              <a:t>1</a:t>
            </a:r>
            <a:r>
              <a:rPr lang="zh-CN" altLang="en-US" dirty="0">
                <a:latin typeface="+mn-ea"/>
                <a:ea typeface="+mn-ea"/>
              </a:rPr>
              <a:t>）关键工作优先满足，按每日资源需求量大小，从大到小顺序供应资源。</a:t>
            </a:r>
            <a:endParaRPr lang="en-US" altLang="zh-CN" dirty="0">
              <a:latin typeface="+mn-ea"/>
              <a:ea typeface="+mn-ea"/>
            </a:endParaRPr>
          </a:p>
          <a:p>
            <a:pPr>
              <a:lnSpc>
                <a:spcPct val="150000"/>
              </a:lnSpc>
            </a:pPr>
            <a:r>
              <a:rPr lang="zh-CN" altLang="en-US" dirty="0">
                <a:latin typeface="+mn-ea"/>
                <a:ea typeface="+mn-ea"/>
              </a:rPr>
              <a:t> （</a:t>
            </a:r>
            <a:r>
              <a:rPr lang="en-US" altLang="zh-CN" dirty="0">
                <a:latin typeface="+mn-ea"/>
                <a:ea typeface="+mn-ea"/>
              </a:rPr>
              <a:t>2</a:t>
            </a:r>
            <a:r>
              <a:rPr lang="zh-CN" altLang="en-US" dirty="0">
                <a:latin typeface="+mn-ea"/>
                <a:ea typeface="+mn-ea"/>
              </a:rPr>
              <a:t>）非关键工作在满足关键工作的资源需求以后再供应资源。</a:t>
            </a:r>
            <a:endParaRPr lang="en-US" altLang="zh-CN" dirty="0">
              <a:latin typeface="+mn-ea"/>
              <a:ea typeface="+mn-ea"/>
            </a:endParaRPr>
          </a:p>
          <a:p>
            <a:pPr>
              <a:lnSpc>
                <a:spcPct val="150000"/>
              </a:lnSpc>
            </a:pPr>
            <a:r>
              <a:rPr lang="zh-CN" altLang="en-US" dirty="0">
                <a:latin typeface="+mn-ea"/>
                <a:ea typeface="+mn-ea"/>
              </a:rPr>
              <a:t> （</a:t>
            </a:r>
            <a:r>
              <a:rPr lang="en-US" altLang="zh-CN" dirty="0">
                <a:latin typeface="+mn-ea"/>
                <a:ea typeface="+mn-ea"/>
              </a:rPr>
              <a:t>3</a:t>
            </a:r>
            <a:r>
              <a:rPr lang="zh-CN" altLang="en-US" dirty="0">
                <a:latin typeface="+mn-ea"/>
                <a:ea typeface="+mn-ea"/>
              </a:rPr>
              <a:t>）最后考虑给计划中总时差较大、允许中断的工作供应资源。</a:t>
            </a:r>
            <a:endParaRPr lang="en-US" altLang="zh-CN" dirty="0">
              <a:latin typeface="+mn-ea"/>
              <a:ea typeface="+mn-ea"/>
            </a:endParaRPr>
          </a:p>
          <a:p>
            <a:pPr>
              <a:lnSpc>
                <a:spcPct val="150000"/>
              </a:lnSpc>
            </a:pPr>
            <a:r>
              <a:rPr lang="zh-CN" altLang="en-US" dirty="0">
                <a:latin typeface="+mn-ea"/>
                <a:ea typeface="+mn-ea"/>
              </a:rPr>
              <a:t> （</a:t>
            </a:r>
            <a:r>
              <a:rPr lang="en-US" altLang="zh-CN" dirty="0">
                <a:latin typeface="+mn-ea"/>
                <a:ea typeface="+mn-ea"/>
              </a:rPr>
              <a:t>4</a:t>
            </a:r>
            <a:r>
              <a:rPr lang="zh-CN" altLang="en-US" dirty="0">
                <a:latin typeface="+mn-ea"/>
                <a:ea typeface="+mn-ea"/>
              </a:rPr>
              <a:t>）排队靠后的，无资源可配置的工作推迟开始时间。 </a:t>
            </a:r>
            <a:endParaRPr lang="zh-CN" altLang="en-US" dirty="0">
              <a:latin typeface="+mn-ea"/>
              <a:ea typeface="+mn-ea"/>
            </a:endParaRPr>
          </a:p>
        </p:txBody>
      </p:sp>
      <p:pic>
        <p:nvPicPr>
          <p:cNvPr id="5" name="Picture 2"/>
          <p:cNvPicPr>
            <a:picLocks noChangeAspect="1" noChangeArrowheads="1"/>
          </p:cNvPicPr>
          <p:nvPr/>
        </p:nvPicPr>
        <p:blipFill>
          <a:blip r:embed="rId1" cstate="print"/>
          <a:srcRect/>
          <a:stretch>
            <a:fillRect/>
          </a:stretch>
        </p:blipFill>
        <p:spPr bwMode="auto">
          <a:xfrm>
            <a:off x="8330629" y="1872338"/>
            <a:ext cx="3646824" cy="2448272"/>
          </a:xfrm>
          <a:prstGeom prst="rect">
            <a:avLst/>
          </a:prstGeom>
          <a:noFill/>
          <a:ln w="9525">
            <a:noFill/>
            <a:miter lim="800000"/>
            <a:headEnd/>
            <a:tailEnd/>
          </a:ln>
        </p:spPr>
      </p:pic>
      <p:sp>
        <p:nvSpPr>
          <p:cNvPr id="8"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9"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6648450" y="2868613"/>
            <a:ext cx="1376363" cy="1587500"/>
          </a:xfrm>
          <a:custGeom>
            <a:avLst/>
            <a:gdLst>
              <a:gd name="T0" fmla="*/ 688182 w 2260"/>
              <a:gd name="T1" fmla="*/ 0 h 2610"/>
              <a:gd name="T2" fmla="*/ 1032272 w 2260"/>
              <a:gd name="T3" fmla="*/ 198285 h 2610"/>
              <a:gd name="T4" fmla="*/ 1376363 w 2260"/>
              <a:gd name="T5" fmla="*/ 396571 h 2610"/>
              <a:gd name="T6" fmla="*/ 1376363 w 2260"/>
              <a:gd name="T7" fmla="*/ 793750 h 2610"/>
              <a:gd name="T8" fmla="*/ 1376363 w 2260"/>
              <a:gd name="T9" fmla="*/ 1190321 h 2610"/>
              <a:gd name="T10" fmla="*/ 1032272 w 2260"/>
              <a:gd name="T11" fmla="*/ 1388606 h 2610"/>
              <a:gd name="T12" fmla="*/ 688182 w 2260"/>
              <a:gd name="T13" fmla="*/ 1587500 h 2610"/>
              <a:gd name="T14" fmla="*/ 344091 w 2260"/>
              <a:gd name="T15" fmla="*/ 1388606 h 2610"/>
              <a:gd name="T16" fmla="*/ 0 w 2260"/>
              <a:gd name="T17" fmla="*/ 1190321 h 2610"/>
              <a:gd name="T18" fmla="*/ 0 w 2260"/>
              <a:gd name="T19" fmla="*/ 793750 h 2610"/>
              <a:gd name="T20" fmla="*/ 0 w 2260"/>
              <a:gd name="T21" fmla="*/ 396571 h 2610"/>
              <a:gd name="T22" fmla="*/ 344091 w 2260"/>
              <a:gd name="T23" fmla="*/ 198285 h 2610"/>
              <a:gd name="T24" fmla="*/ 688182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5" name="Freeform 7"/>
          <p:cNvSpPr/>
          <p:nvPr/>
        </p:nvSpPr>
        <p:spPr bwMode="auto">
          <a:xfrm>
            <a:off x="3794125" y="2868613"/>
            <a:ext cx="1374775" cy="1587500"/>
          </a:xfrm>
          <a:custGeom>
            <a:avLst/>
            <a:gdLst>
              <a:gd name="T0" fmla="*/ 687388 w 2260"/>
              <a:gd name="T1" fmla="*/ 0 h 2610"/>
              <a:gd name="T2" fmla="*/ 1031081 w 2260"/>
              <a:gd name="T3" fmla="*/ 198285 h 2610"/>
              <a:gd name="T4" fmla="*/ 1374775 w 2260"/>
              <a:gd name="T5" fmla="*/ 396571 h 2610"/>
              <a:gd name="T6" fmla="*/ 1374775 w 2260"/>
              <a:gd name="T7" fmla="*/ 793750 h 2610"/>
              <a:gd name="T8" fmla="*/ 1374775 w 2260"/>
              <a:gd name="T9" fmla="*/ 1190321 h 2610"/>
              <a:gd name="T10" fmla="*/ 1031081 w 2260"/>
              <a:gd name="T11" fmla="*/ 1388606 h 2610"/>
              <a:gd name="T12" fmla="*/ 687388 w 2260"/>
              <a:gd name="T13" fmla="*/ 1587500 h 2610"/>
              <a:gd name="T14" fmla="*/ 343694 w 2260"/>
              <a:gd name="T15" fmla="*/ 1388606 h 2610"/>
              <a:gd name="T16" fmla="*/ 0 w 2260"/>
              <a:gd name="T17" fmla="*/ 1190321 h 2610"/>
              <a:gd name="T18" fmla="*/ 0 w 2260"/>
              <a:gd name="T19" fmla="*/ 793750 h 2610"/>
              <a:gd name="T20" fmla="*/ 0 w 2260"/>
              <a:gd name="T21" fmla="*/ 396571 h 2610"/>
              <a:gd name="T22" fmla="*/ 343694 w 2260"/>
              <a:gd name="T23" fmla="*/ 198285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6" name="Freeform 8"/>
          <p:cNvSpPr/>
          <p:nvPr/>
        </p:nvSpPr>
        <p:spPr bwMode="auto">
          <a:xfrm>
            <a:off x="4506913"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7" name="Freeform 9"/>
          <p:cNvSpPr/>
          <p:nvPr/>
        </p:nvSpPr>
        <p:spPr bwMode="auto">
          <a:xfrm>
            <a:off x="5937250"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8" name="Freeform 10"/>
          <p:cNvSpPr/>
          <p:nvPr/>
        </p:nvSpPr>
        <p:spPr bwMode="auto">
          <a:xfrm>
            <a:off x="4506913" y="4100513"/>
            <a:ext cx="1374775" cy="1589087"/>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9" name="Freeform 11"/>
          <p:cNvSpPr/>
          <p:nvPr/>
        </p:nvSpPr>
        <p:spPr bwMode="auto">
          <a:xfrm>
            <a:off x="5937250" y="4100513"/>
            <a:ext cx="1374775" cy="1589087"/>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10" name="Freeform 12"/>
          <p:cNvSpPr>
            <a:spLocks noEditPoints="1"/>
          </p:cNvSpPr>
          <p:nvPr/>
        </p:nvSpPr>
        <p:spPr bwMode="auto">
          <a:xfrm>
            <a:off x="4911725" y="4645025"/>
            <a:ext cx="598488" cy="446088"/>
          </a:xfrm>
          <a:custGeom>
            <a:avLst/>
            <a:gdLst>
              <a:gd name="T0" fmla="*/ 122376 w 983"/>
              <a:gd name="T1" fmla="*/ 235554 h 731"/>
              <a:gd name="T2" fmla="*/ 218573 w 983"/>
              <a:gd name="T3" fmla="*/ 67127 h 731"/>
              <a:gd name="T4" fmla="*/ 242318 w 983"/>
              <a:gd name="T5" fmla="*/ 39056 h 731"/>
              <a:gd name="T6" fmla="*/ 462108 w 983"/>
              <a:gd name="T7" fmla="*/ 56753 h 731"/>
              <a:gd name="T8" fmla="*/ 449323 w 983"/>
              <a:gd name="T9" fmla="*/ 29902 h 731"/>
              <a:gd name="T10" fmla="*/ 499856 w 983"/>
              <a:gd name="T11" fmla="*/ 14646 h 731"/>
              <a:gd name="T12" fmla="*/ 533951 w 983"/>
              <a:gd name="T13" fmla="*/ 16477 h 731"/>
              <a:gd name="T14" fmla="*/ 522992 w 983"/>
              <a:gd name="T15" fmla="*/ 66517 h 731"/>
              <a:gd name="T16" fmla="*/ 505336 w 983"/>
              <a:gd name="T17" fmla="*/ 93978 h 731"/>
              <a:gd name="T18" fmla="*/ 379306 w 983"/>
              <a:gd name="T19" fmla="*/ 209924 h 731"/>
              <a:gd name="T20" fmla="*/ 378697 w 983"/>
              <a:gd name="T21" fmla="*/ 210534 h 731"/>
              <a:gd name="T22" fmla="*/ 579614 w 983"/>
              <a:gd name="T23" fmla="*/ 408863 h 731"/>
              <a:gd name="T24" fmla="*/ 579614 w 983"/>
              <a:gd name="T25" fmla="*/ 446088 h 731"/>
              <a:gd name="T26" fmla="*/ 464544 w 983"/>
              <a:gd name="T27" fmla="*/ 446088 h 731"/>
              <a:gd name="T28" fmla="*/ 339732 w 983"/>
              <a:gd name="T29" fmla="*/ 446088 h 731"/>
              <a:gd name="T30" fmla="*/ 214920 w 983"/>
              <a:gd name="T31" fmla="*/ 446088 h 731"/>
              <a:gd name="T32" fmla="*/ 90108 w 983"/>
              <a:gd name="T33" fmla="*/ 446088 h 731"/>
              <a:gd name="T34" fmla="*/ 0 w 983"/>
              <a:gd name="T35" fmla="*/ 427781 h 731"/>
              <a:gd name="T36" fmla="*/ 18874 w 983"/>
              <a:gd name="T37" fmla="*/ 0 h 731"/>
              <a:gd name="T38" fmla="*/ 37748 w 983"/>
              <a:gd name="T39" fmla="*/ 408863 h 731"/>
              <a:gd name="T40" fmla="*/ 90108 w 983"/>
              <a:gd name="T41" fmla="*/ 323429 h 731"/>
              <a:gd name="T42" fmla="*/ 143686 w 983"/>
              <a:gd name="T43" fmla="*/ 304511 h 731"/>
              <a:gd name="T44" fmla="*/ 162560 w 983"/>
              <a:gd name="T45" fmla="*/ 408863 h 731"/>
              <a:gd name="T46" fmla="*/ 214920 w 983"/>
              <a:gd name="T47" fmla="*/ 192837 h 731"/>
              <a:gd name="T48" fmla="*/ 268498 w 983"/>
              <a:gd name="T49" fmla="*/ 174530 h 731"/>
              <a:gd name="T50" fmla="*/ 287372 w 983"/>
              <a:gd name="T51" fmla="*/ 408863 h 731"/>
              <a:gd name="T52" fmla="*/ 339732 w 983"/>
              <a:gd name="T53" fmla="*/ 256913 h 731"/>
              <a:gd name="T54" fmla="*/ 393310 w 983"/>
              <a:gd name="T55" fmla="*/ 237995 h 731"/>
              <a:gd name="T56" fmla="*/ 412184 w 983"/>
              <a:gd name="T57" fmla="*/ 408863 h 731"/>
              <a:gd name="T58" fmla="*/ 464544 w 983"/>
              <a:gd name="T59" fmla="*/ 149510 h 731"/>
              <a:gd name="T60" fmla="*/ 518121 w 983"/>
              <a:gd name="T61" fmla="*/ 130592 h 731"/>
              <a:gd name="T62" fmla="*/ 536387 w 983"/>
              <a:gd name="T63" fmla="*/ 408863 h 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83"/>
              <a:gd name="T97" fmla="*/ 0 h 731"/>
              <a:gd name="T98" fmla="*/ 983 w 983"/>
              <a:gd name="T99" fmla="*/ 731 h 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83" h="731">
                <a:moveTo>
                  <a:pt x="404" y="154"/>
                </a:moveTo>
                <a:lnTo>
                  <a:pt x="201" y="386"/>
                </a:lnTo>
                <a:lnTo>
                  <a:pt x="153" y="345"/>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w="9525">
            <a:noFill/>
            <a:round/>
          </a:ln>
        </p:spPr>
        <p:txBody>
          <a:bodyPr/>
          <a:lstStyle/>
          <a:p>
            <a:endParaRPr lang="zh-CN" altLang="en-US"/>
          </a:p>
        </p:txBody>
      </p:sp>
      <p:sp>
        <p:nvSpPr>
          <p:cNvPr id="11" name="Freeform 13"/>
          <p:cNvSpPr>
            <a:spLocks noEditPoints="1"/>
          </p:cNvSpPr>
          <p:nvPr/>
        </p:nvSpPr>
        <p:spPr bwMode="auto">
          <a:xfrm>
            <a:off x="7077075" y="3362325"/>
            <a:ext cx="612775" cy="604838"/>
          </a:xfrm>
          <a:custGeom>
            <a:avLst/>
            <a:gdLst>
              <a:gd name="T0" fmla="*/ 553690 w 1006"/>
              <a:gd name="T1" fmla="*/ 521559 h 995"/>
              <a:gd name="T2" fmla="*/ 490342 w 1006"/>
              <a:gd name="T3" fmla="*/ 521559 h 995"/>
              <a:gd name="T4" fmla="*/ 590238 w 1006"/>
              <a:gd name="T5" fmla="*/ 58964 h 995"/>
              <a:gd name="T6" fmla="*/ 508006 w 1006"/>
              <a:gd name="T7" fmla="*/ 0 h 995"/>
              <a:gd name="T8" fmla="*/ 287505 w 1006"/>
              <a:gd name="T9" fmla="*/ 196344 h 995"/>
              <a:gd name="T10" fmla="*/ 256440 w 1006"/>
              <a:gd name="T11" fmla="*/ 241327 h 995"/>
              <a:gd name="T12" fmla="*/ 229029 w 1006"/>
              <a:gd name="T13" fmla="*/ 254701 h 995"/>
              <a:gd name="T14" fmla="*/ 232075 w 1006"/>
              <a:gd name="T15" fmla="*/ 337980 h 995"/>
              <a:gd name="T16" fmla="*/ 54212 w 1006"/>
              <a:gd name="T17" fmla="*/ 492381 h 995"/>
              <a:gd name="T18" fmla="*/ 34720 w 1006"/>
              <a:gd name="T19" fmla="*/ 604838 h 995"/>
              <a:gd name="T20" fmla="*/ 126697 w 1006"/>
              <a:gd name="T21" fmla="*/ 513049 h 995"/>
              <a:gd name="T22" fmla="*/ 271059 w 1006"/>
              <a:gd name="T23" fmla="*/ 377492 h 995"/>
              <a:gd name="T24" fmla="*/ 352072 w 1006"/>
              <a:gd name="T25" fmla="*/ 377492 h 995"/>
              <a:gd name="T26" fmla="*/ 375218 w 1006"/>
              <a:gd name="T27" fmla="*/ 326430 h 995"/>
              <a:gd name="T28" fmla="*/ 410547 w 1006"/>
              <a:gd name="T29" fmla="*/ 319136 h 995"/>
              <a:gd name="T30" fmla="*/ 590238 w 1006"/>
              <a:gd name="T31" fmla="*/ 58964 h 995"/>
              <a:gd name="T32" fmla="*/ 238775 w 1006"/>
              <a:gd name="T33" fmla="*/ 197560 h 995"/>
              <a:gd name="T34" fmla="*/ 246085 w 1006"/>
              <a:gd name="T35" fmla="*/ 189658 h 995"/>
              <a:gd name="T36" fmla="*/ 265576 w 1006"/>
              <a:gd name="T37" fmla="*/ 170814 h 995"/>
              <a:gd name="T38" fmla="*/ 130961 w 1006"/>
              <a:gd name="T39" fmla="*/ 608 h 995"/>
              <a:gd name="T40" fmla="*/ 170554 w 1006"/>
              <a:gd name="T41" fmla="*/ 97260 h 995"/>
              <a:gd name="T42" fmla="*/ 12792 w 1006"/>
              <a:gd name="T43" fmla="*/ 118536 h 995"/>
              <a:gd name="T44" fmla="*/ 141316 w 1006"/>
              <a:gd name="T45" fmla="*/ 271721 h 995"/>
              <a:gd name="T46" fmla="*/ 184563 w 1006"/>
              <a:gd name="T47" fmla="*/ 263211 h 995"/>
              <a:gd name="T48" fmla="*/ 221111 w 1006"/>
              <a:gd name="T49" fmla="*/ 215189 h 995"/>
              <a:gd name="T50" fmla="*/ 409329 w 1006"/>
              <a:gd name="T51" fmla="*/ 368374 h 995"/>
              <a:gd name="T52" fmla="*/ 375827 w 1006"/>
              <a:gd name="T53" fmla="*/ 401199 h 995"/>
              <a:gd name="T54" fmla="*/ 451358 w 1006"/>
              <a:gd name="T55" fmla="*/ 529461 h 995"/>
              <a:gd name="T56" fmla="*/ 529326 w 1006"/>
              <a:gd name="T57" fmla="*/ 604838 h 995"/>
              <a:gd name="T58" fmla="*/ 596938 w 1006"/>
              <a:gd name="T59" fmla="*/ 501499 h 995"/>
              <a:gd name="T60" fmla="*/ 427602 w 1006"/>
              <a:gd name="T61" fmla="*/ 350137 h 995"/>
              <a:gd name="T62" fmla="*/ 400801 w 1006"/>
              <a:gd name="T63" fmla="*/ 351961 h 9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06"/>
              <a:gd name="T97" fmla="*/ 0 h 995"/>
              <a:gd name="T98" fmla="*/ 1006 w 1006"/>
              <a:gd name="T99" fmla="*/ 995 h 9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2"/>
          </a:solidFill>
          <a:ln w="9525">
            <a:noFill/>
            <a:round/>
          </a:ln>
        </p:spPr>
        <p:txBody>
          <a:bodyPr/>
          <a:lstStyle/>
          <a:p>
            <a:endParaRPr lang="zh-CN" altLang="en-US"/>
          </a:p>
        </p:txBody>
      </p:sp>
      <p:sp>
        <p:nvSpPr>
          <p:cNvPr id="12" name="Freeform 14"/>
          <p:cNvSpPr>
            <a:spLocks noEditPoints="1"/>
          </p:cNvSpPr>
          <p:nvPr/>
        </p:nvSpPr>
        <p:spPr bwMode="auto">
          <a:xfrm>
            <a:off x="4995863" y="2058988"/>
            <a:ext cx="439737" cy="600075"/>
          </a:xfrm>
          <a:custGeom>
            <a:avLst/>
            <a:gdLst>
              <a:gd name="T0" fmla="*/ 57780 w 723"/>
              <a:gd name="T1" fmla="*/ 97375 h 986"/>
              <a:gd name="T2" fmla="*/ 48657 w 723"/>
              <a:gd name="T3" fmla="*/ 600075 h 986"/>
              <a:gd name="T4" fmla="*/ 439738 w 723"/>
              <a:gd name="T5" fmla="*/ 147280 h 986"/>
              <a:gd name="T6" fmla="*/ 406286 w 723"/>
              <a:gd name="T7" fmla="*/ 158235 h 986"/>
              <a:gd name="T8" fmla="*/ 50482 w 723"/>
              <a:gd name="T9" fmla="*/ 565385 h 986"/>
              <a:gd name="T10" fmla="*/ 190371 w 723"/>
              <a:gd name="T11" fmla="*/ 63903 h 986"/>
              <a:gd name="T12" fmla="*/ 249367 w 723"/>
              <a:gd name="T13" fmla="*/ 63903 h 986"/>
              <a:gd name="T14" fmla="*/ 218957 w 723"/>
              <a:gd name="T15" fmla="*/ 95549 h 986"/>
              <a:gd name="T16" fmla="*/ 153878 w 723"/>
              <a:gd name="T17" fmla="*/ 65120 h 986"/>
              <a:gd name="T18" fmla="*/ 80892 w 723"/>
              <a:gd name="T19" fmla="*/ 152149 h 986"/>
              <a:gd name="T20" fmla="*/ 358846 w 723"/>
              <a:gd name="T21" fmla="*/ 152149 h 986"/>
              <a:gd name="T22" fmla="*/ 285860 w 723"/>
              <a:gd name="T23" fmla="*/ 65120 h 986"/>
              <a:gd name="T24" fmla="*/ 153878 w 723"/>
              <a:gd name="T25" fmla="*/ 65120 h 986"/>
              <a:gd name="T26" fmla="*/ 155094 w 723"/>
              <a:gd name="T27" fmla="*/ 455838 h 986"/>
              <a:gd name="T28" fmla="*/ 106437 w 723"/>
              <a:gd name="T29" fmla="*/ 469227 h 986"/>
              <a:gd name="T30" fmla="*/ 96098 w 723"/>
              <a:gd name="T31" fmla="*/ 480182 h 986"/>
              <a:gd name="T32" fmla="*/ 155094 w 723"/>
              <a:gd name="T33" fmla="*/ 484442 h 986"/>
              <a:gd name="T34" fmla="*/ 93057 w 723"/>
              <a:gd name="T35" fmla="*/ 514872 h 986"/>
              <a:gd name="T36" fmla="*/ 170300 w 723"/>
              <a:gd name="T37" fmla="*/ 477139 h 986"/>
              <a:gd name="T38" fmla="*/ 170300 w 723"/>
              <a:gd name="T39" fmla="*/ 452795 h 986"/>
              <a:gd name="T40" fmla="*/ 77851 w 723"/>
              <a:gd name="T41" fmla="*/ 457055 h 986"/>
              <a:gd name="T42" fmla="*/ 150837 w 723"/>
              <a:gd name="T43" fmla="*/ 534955 h 986"/>
              <a:gd name="T44" fmla="*/ 150837 w 723"/>
              <a:gd name="T45" fmla="*/ 235526 h 986"/>
              <a:gd name="T46" fmla="*/ 106437 w 723"/>
              <a:gd name="T47" fmla="*/ 248916 h 986"/>
              <a:gd name="T48" fmla="*/ 121643 w 723"/>
              <a:gd name="T49" fmla="*/ 288474 h 986"/>
              <a:gd name="T50" fmla="*/ 93057 w 723"/>
              <a:gd name="T51" fmla="*/ 299429 h 986"/>
              <a:gd name="T52" fmla="*/ 150837 w 723"/>
              <a:gd name="T53" fmla="*/ 220312 h 986"/>
              <a:gd name="T54" fmla="*/ 77851 w 723"/>
              <a:gd name="T55" fmla="*/ 297603 h 986"/>
              <a:gd name="T56" fmla="*/ 169691 w 723"/>
              <a:gd name="T57" fmla="*/ 253176 h 986"/>
              <a:gd name="T58" fmla="*/ 169083 w 723"/>
              <a:gd name="T59" fmla="*/ 232483 h 986"/>
              <a:gd name="T60" fmla="*/ 155094 w 723"/>
              <a:gd name="T61" fmla="*/ 354203 h 986"/>
              <a:gd name="T62" fmla="*/ 96098 w 723"/>
              <a:gd name="T63" fmla="*/ 369417 h 986"/>
              <a:gd name="T64" fmla="*/ 155094 w 723"/>
              <a:gd name="T65" fmla="*/ 408976 h 986"/>
              <a:gd name="T66" fmla="*/ 170300 w 723"/>
              <a:gd name="T67" fmla="*/ 342639 h 986"/>
              <a:gd name="T68" fmla="*/ 77851 w 723"/>
              <a:gd name="T69" fmla="*/ 346291 h 986"/>
              <a:gd name="T70" fmla="*/ 155094 w 723"/>
              <a:gd name="T71" fmla="*/ 423582 h 986"/>
              <a:gd name="T72" fmla="*/ 203143 w 723"/>
              <a:gd name="T73" fmla="*/ 327424 h 986"/>
              <a:gd name="T74" fmla="*/ 229905 w 723"/>
              <a:gd name="T75" fmla="*/ 508786 h 986"/>
              <a:gd name="T76" fmla="*/ 352764 w 723"/>
              <a:gd name="T77" fmla="*/ 471053 h 986"/>
              <a:gd name="T78" fmla="*/ 225039 w 723"/>
              <a:gd name="T79" fmla="*/ 504526 h 986"/>
              <a:gd name="T80" fmla="*/ 352764 w 723"/>
              <a:gd name="T81" fmla="*/ 357246 h 986"/>
              <a:gd name="T82" fmla="*/ 225039 w 723"/>
              <a:gd name="T83" fmla="*/ 288474 h 986"/>
              <a:gd name="T84" fmla="*/ 225039 w 723"/>
              <a:gd name="T85" fmla="*/ 247698 h 9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3"/>
              <a:gd name="T130" fmla="*/ 0 h 986"/>
              <a:gd name="T131" fmla="*/ 723 w 723"/>
              <a:gd name="T132" fmla="*/ 986 h 9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2"/>
          </a:solidFill>
          <a:ln w="9525">
            <a:noFill/>
            <a:round/>
          </a:ln>
        </p:spPr>
        <p:txBody>
          <a:bodyPr/>
          <a:lstStyle/>
          <a:p>
            <a:endParaRPr lang="zh-CN" altLang="en-US"/>
          </a:p>
        </p:txBody>
      </p:sp>
      <p:sp>
        <p:nvSpPr>
          <p:cNvPr id="13" name="Freeform 15"/>
          <p:cNvSpPr>
            <a:spLocks noEditPoints="1"/>
          </p:cNvSpPr>
          <p:nvPr/>
        </p:nvSpPr>
        <p:spPr bwMode="auto">
          <a:xfrm>
            <a:off x="6276975" y="2125663"/>
            <a:ext cx="698500" cy="598487"/>
          </a:xfrm>
          <a:custGeom>
            <a:avLst/>
            <a:gdLst>
              <a:gd name="T0" fmla="*/ 448037 w 1149"/>
              <a:gd name="T1" fmla="*/ 259974 h 983"/>
              <a:gd name="T2" fmla="*/ 389069 w 1149"/>
              <a:gd name="T3" fmla="*/ 259974 h 983"/>
              <a:gd name="T4" fmla="*/ 374479 w 1149"/>
              <a:gd name="T5" fmla="*/ 305637 h 983"/>
              <a:gd name="T6" fmla="*/ 389069 w 1149"/>
              <a:gd name="T7" fmla="*/ 493159 h 983"/>
              <a:gd name="T8" fmla="*/ 349554 w 1149"/>
              <a:gd name="T9" fmla="*/ 560740 h 983"/>
              <a:gd name="T10" fmla="*/ 312471 w 1149"/>
              <a:gd name="T11" fmla="*/ 493159 h 983"/>
              <a:gd name="T12" fmla="*/ 333748 w 1149"/>
              <a:gd name="T13" fmla="*/ 306246 h 983"/>
              <a:gd name="T14" fmla="*/ 318550 w 1149"/>
              <a:gd name="T15" fmla="*/ 259974 h 983"/>
              <a:gd name="T16" fmla="*/ 253503 w 1149"/>
              <a:gd name="T17" fmla="*/ 259974 h 983"/>
              <a:gd name="T18" fmla="*/ 253503 w 1149"/>
              <a:gd name="T19" fmla="*/ 259974 h 983"/>
              <a:gd name="T20" fmla="*/ 146509 w 1149"/>
              <a:gd name="T21" fmla="*/ 372609 h 983"/>
              <a:gd name="T22" fmla="*/ 161707 w 1149"/>
              <a:gd name="T23" fmla="*/ 487679 h 983"/>
              <a:gd name="T24" fmla="*/ 269308 w 1149"/>
              <a:gd name="T25" fmla="*/ 598488 h 983"/>
              <a:gd name="T26" fmla="*/ 432231 w 1149"/>
              <a:gd name="T27" fmla="*/ 598488 h 983"/>
              <a:gd name="T28" fmla="*/ 539833 w 1149"/>
              <a:gd name="T29" fmla="*/ 486462 h 983"/>
              <a:gd name="T30" fmla="*/ 555031 w 1149"/>
              <a:gd name="T31" fmla="*/ 370783 h 983"/>
              <a:gd name="T32" fmla="*/ 448037 w 1149"/>
              <a:gd name="T33" fmla="*/ 259974 h 983"/>
              <a:gd name="T34" fmla="*/ 132527 w 1149"/>
              <a:gd name="T35" fmla="*/ 187522 h 983"/>
              <a:gd name="T36" fmla="*/ 200614 w 1149"/>
              <a:gd name="T37" fmla="*/ 119332 h 983"/>
              <a:gd name="T38" fmla="*/ 132527 w 1149"/>
              <a:gd name="T39" fmla="*/ 50534 h 983"/>
              <a:gd name="T40" fmla="*/ 63832 w 1149"/>
              <a:gd name="T41" fmla="*/ 119332 h 983"/>
              <a:gd name="T42" fmla="*/ 132527 w 1149"/>
              <a:gd name="T43" fmla="*/ 187522 h 983"/>
              <a:gd name="T44" fmla="*/ 193319 w 1149"/>
              <a:gd name="T45" fmla="*/ 209440 h 983"/>
              <a:gd name="T46" fmla="*/ 71735 w 1149"/>
              <a:gd name="T47" fmla="*/ 209440 h 983"/>
              <a:gd name="T48" fmla="*/ 71735 w 1149"/>
              <a:gd name="T49" fmla="*/ 208832 h 983"/>
              <a:gd name="T50" fmla="*/ 4255 w 1149"/>
              <a:gd name="T51" fmla="*/ 278848 h 983"/>
              <a:gd name="T52" fmla="*/ 13982 w 1149"/>
              <a:gd name="T53" fmla="*/ 351300 h 983"/>
              <a:gd name="T54" fmla="*/ 81461 w 1149"/>
              <a:gd name="T55" fmla="*/ 419490 h 983"/>
              <a:gd name="T56" fmla="*/ 116113 w 1149"/>
              <a:gd name="T57" fmla="*/ 419490 h 983"/>
              <a:gd name="T58" fmla="*/ 109426 w 1149"/>
              <a:gd name="T59" fmla="*/ 368956 h 983"/>
              <a:gd name="T60" fmla="*/ 109426 w 1149"/>
              <a:gd name="T61" fmla="*/ 368956 h 983"/>
              <a:gd name="T62" fmla="*/ 109426 w 1149"/>
              <a:gd name="T63" fmla="*/ 368956 h 983"/>
              <a:gd name="T64" fmla="*/ 140429 w 1149"/>
              <a:gd name="T65" fmla="*/ 273368 h 983"/>
              <a:gd name="T66" fmla="*/ 187239 w 1149"/>
              <a:gd name="T67" fmla="*/ 239273 h 983"/>
              <a:gd name="T68" fmla="*/ 235265 w 1149"/>
              <a:gd name="T69" fmla="*/ 223444 h 983"/>
              <a:gd name="T70" fmla="*/ 193319 w 1149"/>
              <a:gd name="T71" fmla="*/ 209440 h 983"/>
              <a:gd name="T72" fmla="*/ 565973 w 1149"/>
              <a:gd name="T73" fmla="*/ 187522 h 983"/>
              <a:gd name="T74" fmla="*/ 634061 w 1149"/>
              <a:gd name="T75" fmla="*/ 119332 h 983"/>
              <a:gd name="T76" fmla="*/ 565973 w 1149"/>
              <a:gd name="T77" fmla="*/ 50534 h 983"/>
              <a:gd name="T78" fmla="*/ 497886 w 1149"/>
              <a:gd name="T79" fmla="*/ 119332 h 983"/>
              <a:gd name="T80" fmla="*/ 565973 w 1149"/>
              <a:gd name="T81" fmla="*/ 187522 h 983"/>
              <a:gd name="T82" fmla="*/ 626765 w 1149"/>
              <a:gd name="T83" fmla="*/ 209440 h 983"/>
              <a:gd name="T84" fmla="*/ 505181 w 1149"/>
              <a:gd name="T85" fmla="*/ 209440 h 983"/>
              <a:gd name="T86" fmla="*/ 505181 w 1149"/>
              <a:gd name="T87" fmla="*/ 208832 h 983"/>
              <a:gd name="T88" fmla="*/ 463843 w 1149"/>
              <a:gd name="T89" fmla="*/ 222835 h 983"/>
              <a:gd name="T90" fmla="*/ 514908 w 1149"/>
              <a:gd name="T91" fmla="*/ 239273 h 983"/>
              <a:gd name="T92" fmla="*/ 562326 w 1149"/>
              <a:gd name="T93" fmla="*/ 273977 h 983"/>
              <a:gd name="T94" fmla="*/ 592114 w 1149"/>
              <a:gd name="T95" fmla="*/ 367130 h 983"/>
              <a:gd name="T96" fmla="*/ 592114 w 1149"/>
              <a:gd name="T97" fmla="*/ 367130 h 983"/>
              <a:gd name="T98" fmla="*/ 592114 w 1149"/>
              <a:gd name="T99" fmla="*/ 367130 h 983"/>
              <a:gd name="T100" fmla="*/ 584819 w 1149"/>
              <a:gd name="T101" fmla="*/ 419490 h 983"/>
              <a:gd name="T102" fmla="*/ 617039 w 1149"/>
              <a:gd name="T103" fmla="*/ 419490 h 983"/>
              <a:gd name="T104" fmla="*/ 684518 w 1149"/>
              <a:gd name="T105" fmla="*/ 350082 h 983"/>
              <a:gd name="T106" fmla="*/ 694245 w 1149"/>
              <a:gd name="T107" fmla="*/ 277630 h 983"/>
              <a:gd name="T108" fmla="*/ 626765 w 1149"/>
              <a:gd name="T109" fmla="*/ 209440 h 983"/>
              <a:gd name="T110" fmla="*/ 459587 w 1149"/>
              <a:gd name="T111" fmla="*/ 112026 h 983"/>
              <a:gd name="T112" fmla="*/ 350770 w 1149"/>
              <a:gd name="T113" fmla="*/ 224661 h 983"/>
              <a:gd name="T114" fmla="*/ 241952 w 1149"/>
              <a:gd name="T115" fmla="*/ 112026 h 983"/>
              <a:gd name="T116" fmla="*/ 350770 w 1149"/>
              <a:gd name="T117" fmla="*/ 0 h 983"/>
              <a:gd name="T118" fmla="*/ 459587 w 1149"/>
              <a:gd name="T119" fmla="*/ 112026 h 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9"/>
              <a:gd name="T181" fmla="*/ 0 h 983"/>
              <a:gd name="T182" fmla="*/ 1149 w 1149"/>
              <a:gd name="T183" fmla="*/ 983 h 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w="9525">
            <a:noFill/>
            <a:round/>
          </a:ln>
        </p:spPr>
        <p:txBody>
          <a:bodyPr/>
          <a:lstStyle/>
          <a:p>
            <a:endParaRPr lang="zh-CN" altLang="en-US"/>
          </a:p>
        </p:txBody>
      </p:sp>
      <p:sp>
        <p:nvSpPr>
          <p:cNvPr id="14" name="Freeform 16"/>
          <p:cNvSpPr>
            <a:spLocks noEditPoints="1"/>
          </p:cNvSpPr>
          <p:nvPr/>
        </p:nvSpPr>
        <p:spPr bwMode="auto">
          <a:xfrm>
            <a:off x="6292850" y="4614863"/>
            <a:ext cx="752475" cy="600075"/>
          </a:xfrm>
          <a:custGeom>
            <a:avLst/>
            <a:gdLst>
              <a:gd name="T0" fmla="*/ 752475 w 1238"/>
              <a:gd name="T1" fmla="*/ 352377 h 986"/>
              <a:gd name="T2" fmla="*/ 257714 w 1238"/>
              <a:gd name="T3" fmla="*/ 352377 h 986"/>
              <a:gd name="T4" fmla="*/ 269262 w 1238"/>
              <a:gd name="T5" fmla="*/ 127196 h 986"/>
              <a:gd name="T6" fmla="*/ 216990 w 1238"/>
              <a:gd name="T7" fmla="*/ 135717 h 986"/>
              <a:gd name="T8" fmla="*/ 199971 w 1238"/>
              <a:gd name="T9" fmla="*/ 154583 h 986"/>
              <a:gd name="T10" fmla="*/ 268046 w 1238"/>
              <a:gd name="T11" fmla="*/ 192316 h 986"/>
              <a:gd name="T12" fmla="*/ 189030 w 1238"/>
              <a:gd name="T13" fmla="*/ 0 h 986"/>
              <a:gd name="T14" fmla="*/ 189030 w 1238"/>
              <a:gd name="T15" fmla="*/ 377329 h 986"/>
              <a:gd name="T16" fmla="*/ 223068 w 1238"/>
              <a:gd name="T17" fmla="*/ 334727 h 986"/>
              <a:gd name="T18" fmla="*/ 199971 w 1238"/>
              <a:gd name="T19" fmla="*/ 287866 h 986"/>
              <a:gd name="T20" fmla="*/ 179305 w 1238"/>
              <a:gd name="T21" fmla="*/ 314035 h 986"/>
              <a:gd name="T22" fmla="*/ 102113 w 1238"/>
              <a:gd name="T23" fmla="*/ 225180 h 986"/>
              <a:gd name="T24" fmla="*/ 179305 w 1238"/>
              <a:gd name="T25" fmla="*/ 249524 h 986"/>
              <a:gd name="T26" fmla="*/ 139190 w 1238"/>
              <a:gd name="T27" fmla="*/ 186839 h 986"/>
              <a:gd name="T28" fmla="*/ 179305 w 1238"/>
              <a:gd name="T29" fmla="*/ 77292 h 986"/>
              <a:gd name="T30" fmla="*/ 199971 w 1238"/>
              <a:gd name="T31" fmla="*/ 63294 h 986"/>
              <a:gd name="T32" fmla="*/ 269262 w 1238"/>
              <a:gd name="T33" fmla="*/ 127196 h 986"/>
              <a:gd name="T34" fmla="*/ 179305 w 1238"/>
              <a:gd name="T35" fmla="*/ 113199 h 986"/>
              <a:gd name="T36" fmla="*/ 179305 w 1238"/>
              <a:gd name="T37" fmla="*/ 149106 h 986"/>
              <a:gd name="T38" fmla="*/ 199971 w 1238"/>
              <a:gd name="T39" fmla="*/ 251350 h 986"/>
              <a:gd name="T40" fmla="*/ 216990 w 1238"/>
              <a:gd name="T41" fmla="*/ 242221 h 986"/>
              <a:gd name="T42" fmla="*/ 218206 w 1238"/>
              <a:gd name="T43" fmla="*/ 216660 h 986"/>
              <a:gd name="T44" fmla="*/ 199971 w 1238"/>
              <a:gd name="T45" fmla="*/ 251350 h 986"/>
              <a:gd name="T46" fmla="*/ 519074 w 1238"/>
              <a:gd name="T47" fmla="*/ 433929 h 986"/>
              <a:gd name="T48" fmla="*/ 549465 w 1238"/>
              <a:gd name="T49" fmla="*/ 404716 h 986"/>
              <a:gd name="T50" fmla="*/ 519074 w 1238"/>
              <a:gd name="T51" fmla="*/ 375503 h 986"/>
              <a:gd name="T52" fmla="*/ 492330 w 1238"/>
              <a:gd name="T53" fmla="*/ 253176 h 986"/>
              <a:gd name="T54" fmla="*/ 476527 w 1238"/>
              <a:gd name="T55" fmla="*/ 290300 h 986"/>
              <a:gd name="T56" fmla="*/ 492330 w 1238"/>
              <a:gd name="T57" fmla="*/ 253176 h 986"/>
              <a:gd name="T58" fmla="*/ 610246 w 1238"/>
              <a:gd name="T59" fmla="*/ 272042 h 986"/>
              <a:gd name="T60" fmla="*/ 519074 w 1238"/>
              <a:gd name="T61" fmla="*/ 254393 h 986"/>
              <a:gd name="T62" fmla="*/ 593835 w 1238"/>
              <a:gd name="T63" fmla="*/ 338988 h 986"/>
              <a:gd name="T64" fmla="*/ 519074 w 1238"/>
              <a:gd name="T65" fmla="*/ 482008 h 986"/>
              <a:gd name="T66" fmla="*/ 492330 w 1238"/>
              <a:gd name="T67" fmla="*/ 516697 h 986"/>
              <a:gd name="T68" fmla="*/ 390825 w 1238"/>
              <a:gd name="T69" fmla="*/ 400456 h 986"/>
              <a:gd name="T70" fmla="*/ 492330 w 1238"/>
              <a:gd name="T71" fmla="*/ 432103 h 986"/>
              <a:gd name="T72" fmla="*/ 440058 w 1238"/>
              <a:gd name="T73" fmla="*/ 349942 h 986"/>
              <a:gd name="T74" fmla="*/ 492330 w 1238"/>
              <a:gd name="T75" fmla="*/ 206314 h 986"/>
              <a:gd name="T76" fmla="*/ 519074 w 1238"/>
              <a:gd name="T77" fmla="*/ 188056 h 986"/>
              <a:gd name="T78" fmla="*/ 610246 w 1238"/>
              <a:gd name="T79" fmla="*/ 272042 h 9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8"/>
              <a:gd name="T121" fmla="*/ 0 h 986"/>
              <a:gd name="T122" fmla="*/ 1238 w 1238"/>
              <a:gd name="T123" fmla="*/ 986 h 9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w="9525">
            <a:noFill/>
            <a:round/>
          </a:ln>
        </p:spPr>
        <p:txBody>
          <a:bodyPr/>
          <a:lstStyle/>
          <a:p>
            <a:endParaRPr lang="zh-CN" altLang="en-US"/>
          </a:p>
        </p:txBody>
      </p:sp>
      <p:sp>
        <p:nvSpPr>
          <p:cNvPr id="15" name="Freeform 17"/>
          <p:cNvSpPr>
            <a:spLocks noEditPoints="1"/>
          </p:cNvSpPr>
          <p:nvPr/>
        </p:nvSpPr>
        <p:spPr bwMode="auto">
          <a:xfrm>
            <a:off x="4184650" y="3359150"/>
            <a:ext cx="612775" cy="614363"/>
          </a:xfrm>
          <a:custGeom>
            <a:avLst/>
            <a:gdLst>
              <a:gd name="T0" fmla="*/ 306388 w 1008"/>
              <a:gd name="T1" fmla="*/ 614363 h 1009"/>
              <a:gd name="T2" fmla="*/ 0 w 1008"/>
              <a:gd name="T3" fmla="*/ 306877 h 1009"/>
              <a:gd name="T4" fmla="*/ 306388 w 1008"/>
              <a:gd name="T5" fmla="*/ 0 h 1009"/>
              <a:gd name="T6" fmla="*/ 612775 w 1008"/>
              <a:gd name="T7" fmla="*/ 306877 h 1009"/>
              <a:gd name="T8" fmla="*/ 306388 w 1008"/>
              <a:gd name="T9" fmla="*/ 614363 h 1009"/>
              <a:gd name="T10" fmla="*/ 440736 w 1008"/>
              <a:gd name="T11" fmla="*/ 468231 h 1009"/>
              <a:gd name="T12" fmla="*/ 440736 w 1008"/>
              <a:gd name="T13" fmla="*/ 468231 h 1009"/>
              <a:gd name="T14" fmla="*/ 327057 w 1008"/>
              <a:gd name="T15" fmla="*/ 356806 h 1009"/>
              <a:gd name="T16" fmla="*/ 306388 w 1008"/>
              <a:gd name="T17" fmla="*/ 360459 h 1009"/>
              <a:gd name="T18" fmla="*/ 252891 w 1008"/>
              <a:gd name="T19" fmla="*/ 306877 h 1009"/>
              <a:gd name="T20" fmla="*/ 277208 w 1008"/>
              <a:gd name="T21" fmla="*/ 262429 h 1009"/>
              <a:gd name="T22" fmla="*/ 277208 w 1008"/>
              <a:gd name="T23" fmla="*/ 108990 h 1009"/>
              <a:gd name="T24" fmla="*/ 336175 w 1008"/>
              <a:gd name="T25" fmla="*/ 108990 h 1009"/>
              <a:gd name="T26" fmla="*/ 336175 w 1008"/>
              <a:gd name="T27" fmla="*/ 262429 h 1009"/>
              <a:gd name="T28" fmla="*/ 359884 w 1008"/>
              <a:gd name="T29" fmla="*/ 306877 h 1009"/>
              <a:gd name="T30" fmla="*/ 356236 w 1008"/>
              <a:gd name="T31" fmla="*/ 326361 h 1009"/>
              <a:gd name="T32" fmla="*/ 470524 w 1008"/>
              <a:gd name="T33" fmla="*/ 437787 h 1009"/>
              <a:gd name="T34" fmla="*/ 440736 w 1008"/>
              <a:gd name="T35" fmla="*/ 468231 h 1009"/>
              <a:gd name="T36" fmla="*/ 102129 w 1008"/>
              <a:gd name="T37" fmla="*/ 286784 h 1009"/>
              <a:gd name="T38" fmla="*/ 102129 w 1008"/>
              <a:gd name="T39" fmla="*/ 286784 h 1009"/>
              <a:gd name="T40" fmla="*/ 142251 w 1008"/>
              <a:gd name="T41" fmla="*/ 286784 h 1009"/>
              <a:gd name="T42" fmla="*/ 142251 w 1008"/>
              <a:gd name="T43" fmla="*/ 327579 h 1009"/>
              <a:gd name="T44" fmla="*/ 102129 w 1008"/>
              <a:gd name="T45" fmla="*/ 327579 h 1009"/>
              <a:gd name="T46" fmla="*/ 102129 w 1008"/>
              <a:gd name="T47" fmla="*/ 286784 h 1009"/>
              <a:gd name="T48" fmla="*/ 470524 w 1008"/>
              <a:gd name="T49" fmla="*/ 286784 h 1009"/>
              <a:gd name="T50" fmla="*/ 470524 w 1008"/>
              <a:gd name="T51" fmla="*/ 286784 h 1009"/>
              <a:gd name="T52" fmla="*/ 510646 w 1008"/>
              <a:gd name="T53" fmla="*/ 286784 h 1009"/>
              <a:gd name="T54" fmla="*/ 510646 w 1008"/>
              <a:gd name="T55" fmla="*/ 327579 h 1009"/>
              <a:gd name="T56" fmla="*/ 470524 w 1008"/>
              <a:gd name="T57" fmla="*/ 327579 h 1009"/>
              <a:gd name="T58" fmla="*/ 470524 w 1008"/>
              <a:gd name="T59" fmla="*/ 286784 h 1009"/>
              <a:gd name="T60" fmla="*/ 285719 w 1008"/>
              <a:gd name="T61" fmla="*/ 511462 h 1009"/>
              <a:gd name="T62" fmla="*/ 285719 w 1008"/>
              <a:gd name="T63" fmla="*/ 511462 h 1009"/>
              <a:gd name="T64" fmla="*/ 285719 w 1008"/>
              <a:gd name="T65" fmla="*/ 471884 h 1009"/>
              <a:gd name="T66" fmla="*/ 327057 w 1008"/>
              <a:gd name="T67" fmla="*/ 471884 h 1009"/>
              <a:gd name="T68" fmla="*/ 327057 w 1008"/>
              <a:gd name="T69" fmla="*/ 511462 h 1009"/>
              <a:gd name="T70" fmla="*/ 285719 w 1008"/>
              <a:gd name="T71" fmla="*/ 511462 h 1009"/>
              <a:gd name="T72" fmla="*/ 306388 w 1008"/>
              <a:gd name="T73" fmla="*/ 555301 h 1009"/>
              <a:gd name="T74" fmla="*/ 306388 w 1008"/>
              <a:gd name="T75" fmla="*/ 555301 h 1009"/>
              <a:gd name="T76" fmla="*/ 554415 w 1008"/>
              <a:gd name="T77" fmla="*/ 306877 h 1009"/>
              <a:gd name="T78" fmla="*/ 306388 w 1008"/>
              <a:gd name="T79" fmla="*/ 59062 h 1009"/>
              <a:gd name="T80" fmla="*/ 58360 w 1008"/>
              <a:gd name="T81" fmla="*/ 306877 h 1009"/>
              <a:gd name="T82" fmla="*/ 306388 w 1008"/>
              <a:gd name="T83" fmla="*/ 555301 h 10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08"/>
              <a:gd name="T127" fmla="*/ 0 h 1009"/>
              <a:gd name="T128" fmla="*/ 1008 w 1008"/>
              <a:gd name="T129" fmla="*/ 1009 h 100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2"/>
          </a:solidFill>
          <a:ln w="9525">
            <a:noFill/>
            <a:round/>
          </a:ln>
        </p:spPr>
        <p:txBody>
          <a:bodyPr/>
          <a:lstStyle/>
          <a:p>
            <a:endParaRPr lang="zh-CN" altLang="en-US"/>
          </a:p>
        </p:txBody>
      </p:sp>
      <p:sp>
        <p:nvSpPr>
          <p:cNvPr id="16" name="TextBox 15"/>
          <p:cNvSpPr txBox="1">
            <a:spLocks noChangeArrowheads="1"/>
          </p:cNvSpPr>
          <p:nvPr/>
        </p:nvSpPr>
        <p:spPr bwMode="auto">
          <a:xfrm>
            <a:off x="653257" y="1695618"/>
            <a:ext cx="3497262" cy="1015663"/>
          </a:xfrm>
          <a:prstGeom prst="rect">
            <a:avLst/>
          </a:prstGeom>
          <a:noFill/>
          <a:ln w="9525">
            <a:noFill/>
            <a:miter lim="800000"/>
          </a:ln>
        </p:spPr>
        <p:txBody>
          <a:bodyPr>
            <a:spAutoFit/>
          </a:bodyPr>
          <a:lstStyle/>
          <a:p>
            <a:pPr algn="r">
              <a:buFont typeface="Arial" panose="020B0604020202020204" pitchFamily="34" charset="0"/>
              <a:buNone/>
            </a:pPr>
            <a:r>
              <a:rPr lang="zh-CN" altLang="en-US" sz="2000" dirty="0">
                <a:solidFill>
                  <a:schemeClr val="accent1"/>
                </a:solidFill>
                <a:latin typeface="华文细黑"/>
                <a:ea typeface="华文细黑"/>
                <a:cs typeface="华文细黑"/>
              </a:rPr>
              <a:t>（</a:t>
            </a:r>
            <a:r>
              <a:rPr lang="en-US" altLang="zh-CN" sz="2000" dirty="0">
                <a:solidFill>
                  <a:schemeClr val="accent1"/>
                </a:solidFill>
                <a:latin typeface="华文细黑"/>
                <a:ea typeface="华文细黑"/>
                <a:cs typeface="华文细黑"/>
              </a:rPr>
              <a:t>1</a:t>
            </a:r>
            <a:r>
              <a:rPr lang="zh-CN" altLang="en-US" sz="2000" dirty="0">
                <a:solidFill>
                  <a:schemeClr val="accent1"/>
                </a:solidFill>
                <a:latin typeface="华文细黑"/>
                <a:ea typeface="华文细黑"/>
                <a:cs typeface="华文细黑"/>
              </a:rPr>
              <a:t>）将网络计划绘成时标网络计划，并在图中标出关键线路、自由时差、总时差。 </a:t>
            </a:r>
            <a:endParaRPr lang="zh-CN" altLang="en-US" sz="2000" dirty="0">
              <a:solidFill>
                <a:schemeClr val="accent1"/>
              </a:solidFill>
              <a:latin typeface="华文细黑"/>
              <a:ea typeface="华文细黑"/>
              <a:cs typeface="华文细黑"/>
            </a:endParaRPr>
          </a:p>
        </p:txBody>
      </p:sp>
      <p:sp>
        <p:nvSpPr>
          <p:cNvPr id="18" name="TextBox 17"/>
          <p:cNvSpPr txBox="1">
            <a:spLocks noChangeArrowheads="1"/>
          </p:cNvSpPr>
          <p:nvPr/>
        </p:nvSpPr>
        <p:spPr bwMode="auto">
          <a:xfrm>
            <a:off x="7518400" y="2028825"/>
            <a:ext cx="4000500" cy="400050"/>
          </a:xfrm>
          <a:prstGeom prst="rect">
            <a:avLst/>
          </a:prstGeom>
          <a:noFill/>
          <a:ln w="9525">
            <a:noFill/>
            <a:miter lim="800000"/>
          </a:ln>
        </p:spPr>
        <p:txBody>
          <a:bodyPr>
            <a:spAutoFit/>
          </a:bodyPr>
          <a:lstStyle/>
          <a:p>
            <a:pPr>
              <a:buFont typeface="Arial" panose="020B0604020202020204" pitchFamily="34" charset="0"/>
              <a:buNone/>
            </a:pPr>
            <a:r>
              <a:rPr lang="zh-CN" altLang="en-US" sz="2000" dirty="0">
                <a:solidFill>
                  <a:schemeClr val="accent1"/>
                </a:solidFill>
                <a:latin typeface="华文细黑"/>
                <a:ea typeface="华文细黑"/>
                <a:cs typeface="华文细黑"/>
              </a:rPr>
              <a:t>（</a:t>
            </a:r>
            <a:r>
              <a:rPr lang="en-US" altLang="zh-CN" sz="2000" dirty="0">
                <a:solidFill>
                  <a:schemeClr val="accent1"/>
                </a:solidFill>
                <a:latin typeface="华文细黑"/>
                <a:ea typeface="华文细黑"/>
                <a:cs typeface="华文细黑"/>
              </a:rPr>
              <a:t>4</a:t>
            </a:r>
            <a:r>
              <a:rPr lang="zh-CN" altLang="en-US" sz="2000" dirty="0">
                <a:solidFill>
                  <a:schemeClr val="accent1"/>
                </a:solidFill>
                <a:latin typeface="华文细黑"/>
                <a:ea typeface="华文细黑"/>
                <a:cs typeface="华文细黑"/>
              </a:rPr>
              <a:t>）分析超过资源限量的时段。</a:t>
            </a:r>
            <a:endParaRPr lang="zh-CN" altLang="en-US" sz="2000" dirty="0">
              <a:solidFill>
                <a:schemeClr val="accent1"/>
              </a:solidFill>
              <a:latin typeface="华文细黑"/>
              <a:ea typeface="华文细黑"/>
              <a:cs typeface="华文细黑"/>
            </a:endParaRPr>
          </a:p>
        </p:txBody>
      </p:sp>
      <p:sp>
        <p:nvSpPr>
          <p:cNvPr id="20" name="TextBox 19"/>
          <p:cNvSpPr txBox="1">
            <a:spLocks noChangeArrowheads="1"/>
          </p:cNvSpPr>
          <p:nvPr/>
        </p:nvSpPr>
        <p:spPr bwMode="auto">
          <a:xfrm>
            <a:off x="8204200" y="2674337"/>
            <a:ext cx="3629025" cy="1938992"/>
          </a:xfrm>
          <a:prstGeom prst="rect">
            <a:avLst/>
          </a:prstGeom>
          <a:noFill/>
          <a:ln w="9525">
            <a:noFill/>
            <a:miter lim="800000"/>
          </a:ln>
        </p:spPr>
        <p:txBody>
          <a:bodyPr wrap="square">
            <a:spAutoFit/>
          </a:bodyPr>
          <a:lstStyle/>
          <a:p>
            <a:pPr>
              <a:buFont typeface="Arial" panose="020B0604020202020204" pitchFamily="34" charset="0"/>
              <a:buNone/>
            </a:pPr>
            <a:r>
              <a:rPr lang="zh-CN" altLang="en-US" sz="2000" dirty="0">
                <a:solidFill>
                  <a:schemeClr val="accent1"/>
                </a:solidFill>
                <a:latin typeface="华文细黑"/>
                <a:ea typeface="华文细黑"/>
                <a:cs typeface="华文细黑"/>
              </a:rPr>
              <a:t>（</a:t>
            </a:r>
            <a:r>
              <a:rPr lang="en-US" altLang="zh-CN" sz="2000" dirty="0">
                <a:solidFill>
                  <a:schemeClr val="accent1"/>
                </a:solidFill>
                <a:latin typeface="华文细黑"/>
                <a:ea typeface="华文细黑"/>
                <a:cs typeface="华文细黑"/>
              </a:rPr>
              <a:t>5</a:t>
            </a:r>
            <a:r>
              <a:rPr lang="zh-CN" altLang="en-US" sz="2000" dirty="0">
                <a:solidFill>
                  <a:schemeClr val="accent1"/>
                </a:solidFill>
                <a:latin typeface="华文细黑"/>
                <a:ea typeface="华文细黑"/>
                <a:cs typeface="华文细黑"/>
              </a:rPr>
              <a:t>）给出工作推移后的时间坐标网络图（如有关键工作或剩余总时差为零的工作需 要推移时，网络图仍需符合逻辑，必要时进行适当的修正），并绘出新的每日资源需用 量曲线。</a:t>
            </a:r>
            <a:endParaRPr lang="zh-CN" altLang="en-US" sz="2000" dirty="0">
              <a:solidFill>
                <a:schemeClr val="accent1"/>
              </a:solidFill>
              <a:latin typeface="华文细黑"/>
              <a:ea typeface="华文细黑"/>
              <a:cs typeface="华文细黑"/>
            </a:endParaRPr>
          </a:p>
        </p:txBody>
      </p:sp>
      <p:sp>
        <p:nvSpPr>
          <p:cNvPr id="22" name="TextBox 21"/>
          <p:cNvSpPr txBox="1"/>
          <p:nvPr/>
        </p:nvSpPr>
        <p:spPr>
          <a:xfrm>
            <a:off x="7826375" y="4838700"/>
            <a:ext cx="3382963" cy="1323439"/>
          </a:xfrm>
          <a:prstGeom prst="rect">
            <a:avLst/>
          </a:prstGeom>
          <a:noFill/>
        </p:spPr>
        <p:txBody>
          <a:bodyPr>
            <a:spAutoFit/>
          </a:bodyPr>
          <a:lstStyle/>
          <a:p>
            <a:pPr>
              <a:buFont typeface="Arial" panose="020B0604020202020204" pitchFamily="34" charset="0"/>
              <a:buNone/>
              <a:defRPr/>
            </a:pPr>
            <a:r>
              <a:rPr lang="zh-CN" altLang="en-US" sz="2000" dirty="0">
                <a:solidFill>
                  <a:schemeClr val="accent1"/>
                </a:solidFill>
                <a:latin typeface="华文细黑"/>
                <a:ea typeface="华文细黑"/>
                <a:cs typeface="华文细黑"/>
              </a:rPr>
              <a:t>（</a:t>
            </a:r>
            <a:r>
              <a:rPr lang="en-US" altLang="zh-CN" sz="2000" dirty="0">
                <a:solidFill>
                  <a:schemeClr val="accent1"/>
                </a:solidFill>
                <a:latin typeface="华文细黑"/>
                <a:ea typeface="华文细黑"/>
                <a:cs typeface="华文细黑"/>
              </a:rPr>
              <a:t>6</a:t>
            </a:r>
            <a:r>
              <a:rPr lang="zh-CN" altLang="en-US" sz="2000" dirty="0">
                <a:solidFill>
                  <a:schemeClr val="accent1"/>
                </a:solidFill>
                <a:latin typeface="华文细黑"/>
                <a:ea typeface="华文细黑"/>
                <a:cs typeface="华文细黑"/>
              </a:rPr>
              <a:t>）在新的每日资源需用量曲线图中，从已优化的时段后面找出首先超过日资源供 应限额的时段进行优化。</a:t>
            </a:r>
            <a:endParaRPr lang="zh-CN" altLang="en-US" sz="2000" dirty="0">
              <a:solidFill>
                <a:schemeClr val="accent1"/>
              </a:solidFill>
              <a:latin typeface="华文细黑"/>
              <a:ea typeface="华文细黑"/>
              <a:cs typeface="华文细黑"/>
            </a:endParaRPr>
          </a:p>
        </p:txBody>
      </p:sp>
      <p:sp>
        <p:nvSpPr>
          <p:cNvPr id="24" name="TextBox 23"/>
          <p:cNvSpPr txBox="1">
            <a:spLocks noChangeArrowheads="1"/>
          </p:cNvSpPr>
          <p:nvPr/>
        </p:nvSpPr>
        <p:spPr bwMode="auto">
          <a:xfrm>
            <a:off x="363538" y="4654550"/>
            <a:ext cx="3973512" cy="1631216"/>
          </a:xfrm>
          <a:prstGeom prst="rect">
            <a:avLst/>
          </a:prstGeom>
          <a:noFill/>
          <a:ln w="9525">
            <a:noFill/>
            <a:miter lim="800000"/>
          </a:ln>
        </p:spPr>
        <p:txBody>
          <a:bodyPr>
            <a:spAutoFit/>
          </a:bodyPr>
          <a:lstStyle/>
          <a:p>
            <a:pPr>
              <a:buFont typeface="Arial" panose="020B0604020202020204" pitchFamily="34" charset="0"/>
              <a:buNone/>
            </a:pPr>
            <a:r>
              <a:rPr lang="zh-CN" altLang="en-US" sz="2000" dirty="0">
                <a:solidFill>
                  <a:schemeClr val="accent1"/>
                </a:solidFill>
                <a:latin typeface="华文细黑"/>
                <a:ea typeface="华文细黑"/>
                <a:cs typeface="华文细黑"/>
              </a:rPr>
              <a:t>（</a:t>
            </a:r>
            <a:r>
              <a:rPr lang="en-US" altLang="zh-CN" sz="2000" dirty="0">
                <a:solidFill>
                  <a:schemeClr val="accent1"/>
                </a:solidFill>
                <a:latin typeface="华文细黑"/>
                <a:ea typeface="华文细黑"/>
                <a:cs typeface="华文细黑"/>
              </a:rPr>
              <a:t>3</a:t>
            </a:r>
            <a:r>
              <a:rPr lang="zh-CN" altLang="en-US" sz="2000" dirty="0">
                <a:solidFill>
                  <a:schemeClr val="accent1"/>
                </a:solidFill>
                <a:latin typeface="华文细黑"/>
                <a:ea typeface="华文细黑"/>
                <a:cs typeface="华文细黑"/>
              </a:rPr>
              <a:t>）在每日资源需用量图中，找出最先超过日资源供应限额的时段，然后根据资源 优化分配的原则，将该时段内的各工作按顺序编号，从第 </a:t>
            </a:r>
            <a:r>
              <a:rPr lang="en-US" altLang="zh-CN" sz="2000" dirty="0">
                <a:solidFill>
                  <a:schemeClr val="accent1"/>
                </a:solidFill>
                <a:latin typeface="华文细黑"/>
                <a:ea typeface="华文细黑"/>
                <a:cs typeface="华文细黑"/>
              </a:rPr>
              <a:t>1 </a:t>
            </a:r>
            <a:r>
              <a:rPr lang="zh-CN" altLang="en-US" sz="2000" dirty="0">
                <a:solidFill>
                  <a:schemeClr val="accent1"/>
                </a:solidFill>
                <a:latin typeface="华文细黑"/>
                <a:ea typeface="华文细黑"/>
                <a:cs typeface="华文细黑"/>
              </a:rPr>
              <a:t>号至第 </a:t>
            </a:r>
            <a:r>
              <a:rPr lang="en-US" altLang="zh-CN" sz="2000" dirty="0">
                <a:solidFill>
                  <a:schemeClr val="accent1"/>
                </a:solidFill>
                <a:latin typeface="华文细黑"/>
                <a:ea typeface="华文细黑"/>
                <a:cs typeface="华文细黑"/>
              </a:rPr>
              <a:t>m </a:t>
            </a:r>
            <a:r>
              <a:rPr lang="zh-CN" altLang="en-US" sz="2000" dirty="0">
                <a:solidFill>
                  <a:schemeClr val="accent1"/>
                </a:solidFill>
                <a:latin typeface="华文细黑"/>
                <a:ea typeface="华文细黑"/>
                <a:cs typeface="华文细黑"/>
              </a:rPr>
              <a:t>号。</a:t>
            </a:r>
            <a:endParaRPr lang="zh-CN" altLang="en-US" sz="2000" dirty="0">
              <a:solidFill>
                <a:schemeClr val="accent1"/>
              </a:solidFill>
              <a:latin typeface="华文细黑"/>
              <a:ea typeface="华文细黑"/>
              <a:cs typeface="华文细黑"/>
            </a:endParaRPr>
          </a:p>
        </p:txBody>
      </p:sp>
      <p:sp>
        <p:nvSpPr>
          <p:cNvPr id="26" name="TextBox 25"/>
          <p:cNvSpPr txBox="1">
            <a:spLocks noChangeArrowheads="1"/>
          </p:cNvSpPr>
          <p:nvPr/>
        </p:nvSpPr>
        <p:spPr bwMode="auto">
          <a:xfrm>
            <a:off x="239289" y="2924116"/>
            <a:ext cx="3390900" cy="1631216"/>
          </a:xfrm>
          <a:prstGeom prst="rect">
            <a:avLst/>
          </a:prstGeom>
          <a:noFill/>
          <a:ln w="9525">
            <a:noFill/>
            <a:miter lim="800000"/>
          </a:ln>
        </p:spPr>
        <p:txBody>
          <a:bodyPr>
            <a:spAutoFit/>
          </a:bodyPr>
          <a:lstStyle/>
          <a:p>
            <a:pPr>
              <a:buFont typeface="Arial" panose="020B0604020202020204" pitchFamily="34" charset="0"/>
              <a:buNone/>
            </a:pPr>
            <a:r>
              <a:rPr lang="zh-CN" altLang="en-US" sz="2000" dirty="0">
                <a:solidFill>
                  <a:schemeClr val="accent1"/>
                </a:solidFill>
                <a:latin typeface="华文细黑"/>
                <a:ea typeface="华文细黑"/>
                <a:cs typeface="华文细黑"/>
              </a:rPr>
              <a:t>（</a:t>
            </a:r>
            <a:r>
              <a:rPr lang="en-US" altLang="zh-CN" sz="2000" dirty="0">
                <a:solidFill>
                  <a:schemeClr val="accent1"/>
                </a:solidFill>
                <a:latin typeface="华文细黑"/>
                <a:ea typeface="华文细黑"/>
                <a:cs typeface="华文细黑"/>
              </a:rPr>
              <a:t>2</a:t>
            </a:r>
            <a:r>
              <a:rPr lang="zh-CN" altLang="en-US" sz="2000" dirty="0">
                <a:solidFill>
                  <a:schemeClr val="accent1"/>
                </a:solidFill>
                <a:latin typeface="华文细黑"/>
                <a:ea typeface="华文细黑"/>
                <a:cs typeface="华文细黑"/>
              </a:rPr>
              <a:t>）计算并画出网络计划的每日资源需用量曲线，标明各时段（每日资源需用量不 变且连续的一段时间）的每日资源需用量数值。</a:t>
            </a:r>
            <a:endParaRPr lang="zh-CN" altLang="en-US" sz="2000" dirty="0">
              <a:solidFill>
                <a:schemeClr val="accent1"/>
              </a:solidFill>
              <a:latin typeface="华文细黑"/>
              <a:ea typeface="华文细黑"/>
              <a:cs typeface="华文细黑"/>
            </a:endParaRPr>
          </a:p>
        </p:txBody>
      </p:sp>
      <p:sp>
        <p:nvSpPr>
          <p:cNvPr id="23" name="TextBox 15"/>
          <p:cNvSpPr txBox="1">
            <a:spLocks noChangeArrowheads="1"/>
          </p:cNvSpPr>
          <p:nvPr/>
        </p:nvSpPr>
        <p:spPr bwMode="auto">
          <a:xfrm>
            <a:off x="556418" y="725002"/>
            <a:ext cx="3497262" cy="400050"/>
          </a:xfrm>
          <a:prstGeom prst="rect">
            <a:avLst/>
          </a:prstGeom>
          <a:noFill/>
          <a:ln w="9525">
            <a:noFill/>
            <a:miter lim="800000"/>
          </a:ln>
        </p:spPr>
        <p:txBody>
          <a:bodyPr>
            <a:spAutoFit/>
          </a:bodyPr>
          <a:lstStyle/>
          <a:p>
            <a:pPr>
              <a:buFont typeface="Arial" panose="020B0604020202020204" pitchFamily="34" charset="0"/>
              <a:buNone/>
            </a:pPr>
            <a:r>
              <a:rPr lang="en-US" altLang="zh-CN" sz="2000" b="1" dirty="0">
                <a:solidFill>
                  <a:schemeClr val="accent1"/>
                </a:solidFill>
                <a:latin typeface="华文细黑"/>
                <a:ea typeface="华文细黑"/>
                <a:cs typeface="华文细黑"/>
              </a:rPr>
              <a:t>3. </a:t>
            </a:r>
            <a:r>
              <a:rPr lang="zh-CN" altLang="en-US" sz="2000" b="1" dirty="0">
                <a:solidFill>
                  <a:schemeClr val="accent1"/>
                </a:solidFill>
                <a:latin typeface="华文细黑"/>
                <a:ea typeface="华文细黑"/>
                <a:cs typeface="华文细黑"/>
              </a:rPr>
              <a:t>优化的步骤 </a:t>
            </a:r>
            <a:endParaRPr lang="zh-CN" altLang="en-US" sz="2000" b="1" dirty="0">
              <a:solidFill>
                <a:schemeClr val="accent1"/>
              </a:solidFill>
              <a:latin typeface="华文细黑"/>
              <a:ea typeface="华文细黑"/>
              <a:cs typeface="华文细黑"/>
            </a:endParaRPr>
          </a:p>
        </p:txBody>
      </p:sp>
      <p:sp>
        <p:nvSpPr>
          <p:cNvPr id="28"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29"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060">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619250"/>
            <a:ext cx="5184576" cy="1705403"/>
          </a:xfrm>
          <a:prstGeom prst="rect">
            <a:avLst/>
          </a:prstGeom>
          <a:noFill/>
          <a:ln w="9525">
            <a:noFill/>
            <a:miter lim="800000"/>
          </a:ln>
        </p:spPr>
        <p:txBody>
          <a:bodyPr wrap="square">
            <a:spAutoFit/>
          </a:bodyPr>
          <a:lstStyle/>
          <a:p>
            <a:pPr>
              <a:lnSpc>
                <a:spcPct val="150000"/>
              </a:lnSpc>
            </a:pPr>
            <a:r>
              <a:rPr lang="zh-CN" altLang="en-US" b="1" dirty="0">
                <a:latin typeface="+mn-ea"/>
                <a:ea typeface="+mn-ea"/>
              </a:rPr>
              <a:t>（二）“工期固定</a:t>
            </a:r>
            <a:r>
              <a:rPr lang="en-US" altLang="zh-CN" b="1" dirty="0">
                <a:latin typeface="+mn-ea"/>
                <a:ea typeface="+mn-ea"/>
              </a:rPr>
              <a:t>—</a:t>
            </a:r>
            <a:r>
              <a:rPr lang="zh-CN" altLang="en-US" b="1" dirty="0">
                <a:latin typeface="+mn-ea"/>
                <a:ea typeface="+mn-ea"/>
              </a:rPr>
              <a:t>资源均衡”优化</a:t>
            </a:r>
            <a:endParaRPr lang="zh-CN" altLang="en-US" b="1" dirty="0">
              <a:latin typeface="+mn-ea"/>
              <a:ea typeface="+mn-ea"/>
            </a:endParaRPr>
          </a:p>
          <a:p>
            <a:pPr>
              <a:lnSpc>
                <a:spcPct val="150000"/>
              </a:lnSpc>
            </a:pPr>
            <a:r>
              <a:rPr lang="zh-CN" altLang="en-US" dirty="0">
                <a:latin typeface="+mn-ea"/>
                <a:ea typeface="+mn-ea"/>
              </a:rPr>
              <a:t>“工期固定</a:t>
            </a:r>
            <a:r>
              <a:rPr lang="en-US" altLang="zh-CN" dirty="0">
                <a:latin typeface="+mn-ea"/>
                <a:ea typeface="+mn-ea"/>
              </a:rPr>
              <a:t>—</a:t>
            </a:r>
            <a:r>
              <a:rPr lang="zh-CN" altLang="en-US" dirty="0">
                <a:latin typeface="+mn-ea"/>
                <a:ea typeface="+mn-ea"/>
              </a:rPr>
              <a:t>资源均衡”优化是调整计划安排，在保持合同工期不变的条件下，使 资源需用量尽可能趋于均衡的过程。 </a:t>
            </a:r>
            <a:endParaRPr lang="en-US" altLang="zh-CN" dirty="0">
              <a:latin typeface="+mn-ea"/>
              <a:ea typeface="+mn-ea"/>
            </a:endParaRPr>
          </a:p>
        </p:txBody>
      </p:sp>
      <p:pic>
        <p:nvPicPr>
          <p:cNvPr id="24578" name="Picture 2"/>
          <p:cNvPicPr>
            <a:picLocks noChangeAspect="1" noChangeArrowheads="1"/>
          </p:cNvPicPr>
          <p:nvPr/>
        </p:nvPicPr>
        <p:blipFill>
          <a:blip r:embed="rId1" cstate="print"/>
          <a:srcRect/>
          <a:stretch>
            <a:fillRect/>
          </a:stretch>
        </p:blipFill>
        <p:spPr bwMode="auto">
          <a:xfrm>
            <a:off x="6530429" y="1695450"/>
            <a:ext cx="5227637" cy="3467100"/>
          </a:xfrm>
          <a:prstGeom prst="rect">
            <a:avLst/>
          </a:prstGeom>
          <a:noFill/>
          <a:ln w="9525">
            <a:noFill/>
            <a:miter lim="800000"/>
            <a:headEnd/>
            <a:tailEnd/>
          </a:ln>
        </p:spPr>
      </p:pic>
      <p:sp>
        <p:nvSpPr>
          <p:cNvPr id="8" name="TextBox 54"/>
          <p:cNvSpPr txBox="1">
            <a:spLocks noChangeArrowheads="1"/>
          </p:cNvSpPr>
          <p:nvPr/>
        </p:nvSpPr>
        <p:spPr bwMode="auto">
          <a:xfrm>
            <a:off x="1398538" y="136783"/>
            <a:ext cx="5041900" cy="369332"/>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a:rPr>
              <a:t>网络计划的优化</a:t>
            </a:r>
            <a:endParaRPr lang="zh-CN" altLang="en-US" dirty="0">
              <a:solidFill>
                <a:schemeClr val="accent2"/>
              </a:solidFill>
              <a:latin typeface="微软雅黑" panose="020B0503020204020204" pitchFamily="34" charset="-122"/>
              <a:ea typeface="微软雅黑" panose="020B0503020204020204" pitchFamily="34" charset="-122"/>
              <a:cs typeface="华文细黑"/>
            </a:endParaRPr>
          </a:p>
        </p:txBody>
      </p:sp>
      <p:sp>
        <p:nvSpPr>
          <p:cNvPr id="9" name="TextBox 55"/>
          <p:cNvSpPr txBox="1">
            <a:spLocks noChangeArrowheads="1"/>
          </p:cNvSpPr>
          <p:nvPr/>
        </p:nvSpPr>
        <p:spPr bwMode="auto">
          <a:xfrm>
            <a:off x="-310331" y="136783"/>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5</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图片 22"/>
          <p:cNvPicPr>
            <a:picLocks noChangeAspect="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pPr>
            <a:r>
              <a:rPr lang="en-US" altLang="zh-CN" sz="5800">
                <a:solidFill>
                  <a:srgbClr val="FFFFFF"/>
                </a:solidFill>
                <a:latin typeface="Impact" panose="020B0806030902050204" pitchFamily="34" charset="0"/>
                <a:ea typeface="黑体" panose="02010609060101010101" pitchFamily="49" charset="-122"/>
              </a:rPr>
              <a:t>6</a:t>
            </a:r>
            <a:endParaRPr lang="zh-CN" altLang="en-US" sz="580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109666" y="1915566"/>
            <a:ext cx="6558206" cy="769441"/>
          </a:xfrm>
          <a:prstGeom prst="rect">
            <a:avLst/>
          </a:prstGeom>
          <a:noFill/>
          <a:ln w="9525">
            <a:noFill/>
            <a:miter lim="800000"/>
          </a:ln>
        </p:spPr>
        <p:txBody>
          <a:bodyPr wrap="none">
            <a:spAutoFit/>
          </a:bodyPr>
          <a:lstStyle/>
          <a:p>
            <a:pPr marL="0" lvl="1">
              <a:buFont typeface="Arial" panose="020B0604020202020204" pitchFamily="34" charset="0"/>
              <a:buNone/>
            </a:pPr>
            <a:r>
              <a:rPr lang="zh-CN" altLang="en-US" sz="4400" dirty="0">
                <a:latin typeface="微软雅黑" panose="020B0503020204020204" pitchFamily="34" charset="-122"/>
                <a:ea typeface="微软雅黑" panose="020B0503020204020204" pitchFamily="34" charset="-122"/>
              </a:rPr>
              <a:t> 某工程网络计划实施内容</a:t>
            </a:r>
            <a:endParaRPr lang="zh-CN" altLang="en-US" sz="4400" dirty="0">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1562100" y="4351338"/>
            <a:ext cx="6153150" cy="1330621"/>
          </a:xfrm>
          <a:prstGeom prst="rect">
            <a:avLst/>
          </a:prstGeom>
          <a:noFill/>
          <a:ln w="9525">
            <a:noFill/>
            <a:miter lim="800000"/>
          </a:ln>
        </p:spPr>
        <p:txBody>
          <a:bodyPr lIns="0" tIns="0" rIns="0" bIns="0">
            <a:spAutoFit/>
          </a:bodyPr>
          <a:lstStyle/>
          <a:p>
            <a:pPr>
              <a:lnSpc>
                <a:spcPct val="150000"/>
              </a:lnSpc>
              <a:buFont typeface="Arial" panose="020B0604020202020204" pitchFamily="34" charset="0"/>
              <a:buNone/>
            </a:pPr>
            <a:r>
              <a:rPr lang="zh-CN" altLang="en-US" sz="2000" dirty="0">
                <a:latin typeface="微软雅黑" panose="020B0503020204020204" pitchFamily="34" charset="-122"/>
                <a:ea typeface="微软雅黑" panose="020B0503020204020204" pitchFamily="34" charset="-122"/>
              </a:rPr>
              <a:t>熟悉资源优化是通过改变工作的实施时间，使资源按时间的分布能够符合优 化目标。会进行“资源有限</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工期最短”优化。</a:t>
            </a:r>
            <a:endParaRPr lang="zh-CN" altLang="en-US" sz="2000" dirty="0">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663113" y="4516438"/>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253963"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253964" name="Text Box 12"/>
          <p:cNvSpPr txBox="1">
            <a:spLocks noChangeArrowheads="1"/>
          </p:cNvSpPr>
          <p:nvPr/>
        </p:nvSpPr>
        <p:spPr bwMode="auto">
          <a:xfrm>
            <a:off x="769938" y="765175"/>
            <a:ext cx="3095625" cy="1431925"/>
          </a:xfrm>
          <a:prstGeom prst="rect">
            <a:avLst/>
          </a:prstGeom>
          <a:noFill/>
          <a:ln w="9525">
            <a:noFill/>
            <a:miter lim="800000"/>
          </a:ln>
          <a:effectLst/>
        </p:spPr>
        <p:txBody>
          <a:bodyPr>
            <a:spAutoFit/>
          </a:bodyPr>
          <a:lstStyle/>
          <a:p>
            <a:pPr>
              <a:spcBef>
                <a:spcPct val="50000"/>
              </a:spcBef>
            </a:pPr>
            <a:r>
              <a:rPr lang="zh-CN" altLang="en-US" sz="4400">
                <a:latin typeface="微软雅黑" panose="020B0503020204020204" pitchFamily="34" charset="-122"/>
                <a:ea typeface="微软雅黑" panose="020B0503020204020204" pitchFamily="34" charset="-122"/>
              </a:rPr>
              <a:t>学习任务 </a:t>
            </a:r>
            <a:r>
              <a:rPr lang="en-US" altLang="zh-CN" sz="4400">
                <a:latin typeface="微软雅黑" panose="020B0503020204020204" pitchFamily="34" charset="-122"/>
                <a:ea typeface="微软雅黑" panose="020B0503020204020204" pitchFamily="34" charset="-122"/>
              </a:rPr>
              <a:t>6 </a:t>
            </a:r>
            <a:br>
              <a:rPr lang="en-US" altLang="zh-CN" sz="4400">
                <a:latin typeface="微软雅黑" panose="020B0503020204020204" pitchFamily="34" charset="-122"/>
                <a:ea typeface="微软雅黑" panose="020B0503020204020204" pitchFamily="34" charset="-122"/>
              </a:rPr>
            </a:br>
            <a:endParaRPr lang="zh-CN" altLang="en-US" sz="4400">
              <a:latin typeface="微软雅黑" panose="020B0503020204020204" pitchFamily="34" charset="-122"/>
              <a:ea typeface="微软雅黑" panose="020B0503020204020204" pitchFamily="34" charset="-122"/>
            </a:endParaRPr>
          </a:p>
        </p:txBody>
      </p:sp>
    </p:spTree>
  </p:cSld>
  <p:clrMapOvr>
    <a:masterClrMapping/>
  </p:clrMapOvr>
  <p:transition advClick="0" advTm="600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90663" y="2701651"/>
            <a:ext cx="2332037" cy="871365"/>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latin typeface="+mn-ea"/>
                <a:ea typeface="+mn-ea"/>
              </a:rPr>
              <a:t>任务导入</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56011" name="Text Box 11"/>
          <p:cNvSpPr txBox="1">
            <a:spLocks noChangeArrowheads="1"/>
          </p:cNvSpPr>
          <p:nvPr/>
        </p:nvSpPr>
        <p:spPr bwMode="auto">
          <a:xfrm>
            <a:off x="5522317" y="1484313"/>
            <a:ext cx="5545138" cy="4198393"/>
          </a:xfrm>
          <a:prstGeom prst="rect">
            <a:avLst/>
          </a:prstGeom>
          <a:noFill/>
          <a:ln w="9525">
            <a:noFill/>
            <a:miter lim="800000"/>
          </a:ln>
          <a:effectLst/>
        </p:spPr>
        <p:txBody>
          <a:bodyPr wrap="square">
            <a:spAutoFit/>
          </a:bodyPr>
          <a:lstStyle/>
          <a:p>
            <a:pPr>
              <a:lnSpc>
                <a:spcPct val="150000"/>
              </a:lnSpc>
            </a:pPr>
            <a:r>
              <a:rPr lang="zh-CN" altLang="en-US" b="1" dirty="0">
                <a:latin typeface="+mn-ea"/>
                <a:ea typeface="+mn-ea"/>
              </a:rPr>
              <a:t>一、任务主题</a:t>
            </a:r>
            <a:endParaRPr lang="zh-CN" altLang="en-US" b="1" dirty="0">
              <a:latin typeface="+mn-ea"/>
              <a:ea typeface="+mn-ea"/>
            </a:endParaRPr>
          </a:p>
          <a:p>
            <a:pPr>
              <a:lnSpc>
                <a:spcPct val="150000"/>
              </a:lnSpc>
            </a:pPr>
            <a:r>
              <a:rPr lang="zh-CN" altLang="en-US" dirty="0">
                <a:latin typeface="+mn-ea"/>
                <a:ea typeface="+mn-ea"/>
              </a:rPr>
              <a:t>已知某工程双代号网络计划如图</a:t>
            </a:r>
            <a:r>
              <a:rPr lang="en-US" altLang="zh-CN" dirty="0">
                <a:latin typeface="+mn-ea"/>
                <a:ea typeface="+mn-ea"/>
              </a:rPr>
              <a:t>3-50 </a:t>
            </a:r>
            <a:r>
              <a:rPr lang="zh-CN" altLang="en-US" dirty="0">
                <a:latin typeface="+mn-ea"/>
                <a:ea typeface="+mn-ea"/>
              </a:rPr>
              <a:t>所示，图中箭线上方数字为工作的资源强 度，箭线下方数字为工作的持续时间。假定资源限量</a:t>
            </a:r>
            <a:r>
              <a:rPr lang="en-US" altLang="zh-CN" dirty="0">
                <a:latin typeface="+mn-ea"/>
                <a:ea typeface="+mn-ea"/>
              </a:rPr>
              <a:t>Ra =12</a:t>
            </a:r>
            <a:r>
              <a:rPr lang="zh-CN" altLang="en-US" dirty="0">
                <a:latin typeface="+mn-ea"/>
                <a:ea typeface="+mn-ea"/>
              </a:rPr>
              <a:t>，试对其进行“资源有 限</a:t>
            </a:r>
            <a:r>
              <a:rPr lang="en-US" altLang="zh-CN" dirty="0">
                <a:latin typeface="+mn-ea"/>
                <a:ea typeface="+mn-ea"/>
              </a:rPr>
              <a:t>—</a:t>
            </a:r>
            <a:r>
              <a:rPr lang="zh-CN" altLang="en-US" dirty="0">
                <a:latin typeface="+mn-ea"/>
                <a:ea typeface="+mn-ea"/>
              </a:rPr>
              <a:t>工期最短”的优化。</a:t>
            </a:r>
            <a:endParaRPr lang="zh-CN" altLang="en-US" dirty="0">
              <a:latin typeface="+mn-ea"/>
              <a:ea typeface="+mn-ea"/>
            </a:endParaRPr>
          </a:p>
          <a:p>
            <a:pPr>
              <a:lnSpc>
                <a:spcPct val="150000"/>
              </a:lnSpc>
            </a:pPr>
            <a:r>
              <a:rPr lang="zh-CN" altLang="en-US" b="1" dirty="0">
                <a:latin typeface="+mn-ea"/>
                <a:ea typeface="+mn-ea"/>
              </a:rPr>
              <a:t>二、知识准备</a:t>
            </a:r>
            <a:endParaRPr lang="zh-CN" altLang="en-US" b="1" dirty="0">
              <a:latin typeface="+mn-ea"/>
              <a:ea typeface="+mn-ea"/>
            </a:endParaRPr>
          </a:p>
          <a:p>
            <a:pPr marL="342900" indent="-342900">
              <a:lnSpc>
                <a:spcPct val="150000"/>
              </a:lnSpc>
              <a:buAutoNum type="arabicPeriod"/>
            </a:pPr>
            <a:r>
              <a:rPr lang="zh-CN" altLang="en-US" dirty="0">
                <a:latin typeface="+mn-ea"/>
                <a:ea typeface="+mn-ea"/>
              </a:rPr>
              <a:t>进行资源优化时的前提条件 </a:t>
            </a:r>
            <a:endParaRPr lang="en-US" altLang="zh-CN" dirty="0">
              <a:latin typeface="+mn-ea"/>
              <a:ea typeface="+mn-ea"/>
            </a:endParaRPr>
          </a:p>
          <a:p>
            <a:pPr>
              <a:lnSpc>
                <a:spcPct val="150000"/>
              </a:lnSpc>
            </a:pPr>
            <a:r>
              <a:rPr lang="en-US" altLang="zh-CN" dirty="0">
                <a:latin typeface="+mn-ea"/>
                <a:ea typeface="+mn-ea"/>
              </a:rPr>
              <a:t>2. </a:t>
            </a:r>
            <a:r>
              <a:rPr lang="zh-CN" altLang="en-US" dirty="0">
                <a:latin typeface="+mn-ea"/>
                <a:ea typeface="+mn-ea"/>
              </a:rPr>
              <a:t>资源优化分配的原则</a:t>
            </a:r>
            <a:endParaRPr lang="en-US" altLang="zh-CN" dirty="0">
              <a:latin typeface="+mn-ea"/>
              <a:ea typeface="+mn-ea"/>
            </a:endParaRPr>
          </a:p>
          <a:p>
            <a:pPr>
              <a:lnSpc>
                <a:spcPct val="150000"/>
              </a:lnSpc>
            </a:pPr>
            <a:r>
              <a:rPr lang="zh-CN" altLang="en-US" dirty="0">
                <a:latin typeface="+mn-ea"/>
                <a:ea typeface="+mn-ea"/>
              </a:rPr>
              <a:t> </a:t>
            </a:r>
            <a:r>
              <a:rPr lang="en-US" altLang="zh-CN" dirty="0">
                <a:latin typeface="+mn-ea"/>
                <a:ea typeface="+mn-ea"/>
              </a:rPr>
              <a:t>3. </a:t>
            </a:r>
            <a:r>
              <a:rPr lang="zh-CN" altLang="en-US" dirty="0">
                <a:latin typeface="+mn-ea"/>
                <a:ea typeface="+mn-ea"/>
              </a:rPr>
              <a:t>优化的步骤</a:t>
            </a:r>
            <a:endParaRPr lang="zh-CN" altLang="en-US" dirty="0">
              <a:latin typeface="+mn-ea"/>
              <a:ea typeface="+mn-ea"/>
            </a:endParaRPr>
          </a:p>
          <a:p>
            <a:pPr>
              <a:lnSpc>
                <a:spcPct val="150000"/>
              </a:lnSpc>
            </a:pPr>
            <a:endParaRPr lang="zh-CN" altLang="en-US" dirty="0">
              <a:latin typeface="+mn-ea"/>
              <a:ea typeface="+mn-ea"/>
            </a:endParaRPr>
          </a:p>
        </p:txBody>
      </p:sp>
      <p:sp>
        <p:nvSpPr>
          <p:cNvPr id="13" name="TextBox 55"/>
          <p:cNvSpPr txBox="1">
            <a:spLocks noChangeArrowheads="1"/>
          </p:cNvSpPr>
          <p:nvPr/>
        </p:nvSpPr>
        <p:spPr bwMode="auto">
          <a:xfrm>
            <a:off x="-287338" y="136957"/>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4" name="TextBox 13"/>
          <p:cNvSpPr txBox="1"/>
          <p:nvPr/>
        </p:nvSpPr>
        <p:spPr>
          <a:xfrm>
            <a:off x="1417861" y="121568"/>
            <a:ext cx="4157067" cy="369332"/>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某工程网络计划实施内容</a:t>
            </a:r>
            <a:endParaRPr lang="zh-CN" altLang="en-US" dirty="0">
              <a:solidFill>
                <a:schemeClr val="accent2"/>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8618661" y="4632959"/>
            <a:ext cx="3451190" cy="1627245"/>
          </a:xfrm>
          <a:prstGeom prst="rect">
            <a:avLst/>
          </a:prstGeom>
        </p:spPr>
      </p:pic>
    </p:spTree>
  </p:cSld>
  <p:clrMapOvr>
    <a:masterClrMapping/>
  </p:clrMapOvr>
  <p:transition advClick="0" advTm="800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90663" y="2701651"/>
            <a:ext cx="2332037" cy="502033"/>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latin typeface="+mn-ea"/>
                <a:ea typeface="+mn-ea"/>
              </a:rPr>
              <a:t>任务实施</a:t>
            </a: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56011" name="Text Box 11"/>
          <p:cNvSpPr txBox="1">
            <a:spLocks noChangeArrowheads="1"/>
          </p:cNvSpPr>
          <p:nvPr/>
        </p:nvSpPr>
        <p:spPr bwMode="auto">
          <a:xfrm>
            <a:off x="5234285" y="2363187"/>
            <a:ext cx="5183783" cy="874407"/>
          </a:xfrm>
          <a:prstGeom prst="rect">
            <a:avLst/>
          </a:prstGeom>
          <a:noFill/>
          <a:ln w="9525">
            <a:noFill/>
            <a:miter lim="800000"/>
          </a:ln>
          <a:effectLst/>
        </p:spPr>
        <p:txBody>
          <a:bodyPr wrap="square">
            <a:spAutoFit/>
          </a:bodyPr>
          <a:lstStyle/>
          <a:p>
            <a:pPr>
              <a:lnSpc>
                <a:spcPct val="150000"/>
              </a:lnSpc>
            </a:pPr>
            <a:r>
              <a:rPr lang="zh-CN" altLang="en-US" dirty="0">
                <a:latin typeface="+mn-ea"/>
                <a:ea typeface="+mn-ea"/>
              </a:rPr>
              <a:t>该网络计划“资源有限</a:t>
            </a:r>
            <a:r>
              <a:rPr lang="en-US" altLang="zh-CN" dirty="0">
                <a:latin typeface="+mn-ea"/>
                <a:ea typeface="+mn-ea"/>
              </a:rPr>
              <a:t>—</a:t>
            </a:r>
            <a:r>
              <a:rPr lang="zh-CN" altLang="en-US" dirty="0">
                <a:latin typeface="+mn-ea"/>
                <a:ea typeface="+mn-ea"/>
              </a:rPr>
              <a:t>工期最短”的优化可按以下步骤进行。 </a:t>
            </a:r>
            <a:endParaRPr lang="zh-CN" altLang="en-US" dirty="0">
              <a:latin typeface="+mn-ea"/>
              <a:ea typeface="+mn-ea"/>
            </a:endParaRPr>
          </a:p>
        </p:txBody>
      </p:sp>
      <p:sp>
        <p:nvSpPr>
          <p:cNvPr id="11" name="TextBox 55"/>
          <p:cNvSpPr txBox="1">
            <a:spLocks noChangeArrowheads="1"/>
          </p:cNvSpPr>
          <p:nvPr/>
        </p:nvSpPr>
        <p:spPr bwMode="auto">
          <a:xfrm>
            <a:off x="-287338" y="136957"/>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3" name="TextBox 13"/>
          <p:cNvSpPr txBox="1"/>
          <p:nvPr/>
        </p:nvSpPr>
        <p:spPr>
          <a:xfrm>
            <a:off x="1417861" y="121568"/>
            <a:ext cx="4157067" cy="369332"/>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某工程网络计划实施内容</a:t>
            </a:r>
            <a:endParaRPr lang="zh-CN" altLang="en-US"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advClick="0" advTm="800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619250"/>
            <a:ext cx="4752528" cy="4198393"/>
          </a:xfrm>
          <a:prstGeom prst="rect">
            <a:avLst/>
          </a:prstGeom>
          <a:noFill/>
          <a:ln w="9525">
            <a:noFill/>
            <a:miter lim="800000"/>
          </a:ln>
        </p:spPr>
        <p:txBody>
          <a:bodyPr wrap="square">
            <a:spAutoFit/>
          </a:bodyPr>
          <a:lstStyle/>
          <a:p>
            <a:pPr>
              <a:lnSpc>
                <a:spcPct val="150000"/>
              </a:lnSpc>
            </a:pPr>
            <a:r>
              <a:rPr lang="zh-CN" altLang="en-US" dirty="0">
                <a:latin typeface="+mn-ea"/>
                <a:ea typeface="+mn-ea"/>
              </a:rPr>
              <a:t>步骤 </a:t>
            </a:r>
            <a:r>
              <a:rPr lang="en-US" altLang="zh-CN" dirty="0">
                <a:latin typeface="+mn-ea"/>
                <a:ea typeface="+mn-ea"/>
              </a:rPr>
              <a:t>1</a:t>
            </a:r>
            <a:r>
              <a:rPr lang="zh-CN" altLang="en-US" dirty="0">
                <a:latin typeface="+mn-ea"/>
                <a:ea typeface="+mn-ea"/>
              </a:rPr>
              <a:t>：计算网络计划每个时间单位的资源需用量，绘出资源需用量动态曲线，如 图 </a:t>
            </a:r>
            <a:r>
              <a:rPr lang="en-US" altLang="zh-CN" dirty="0">
                <a:latin typeface="+mn-ea"/>
                <a:ea typeface="+mn-ea"/>
              </a:rPr>
              <a:t>3-51 </a:t>
            </a:r>
            <a:r>
              <a:rPr lang="zh-CN" altLang="en-US" dirty="0">
                <a:latin typeface="+mn-ea"/>
                <a:ea typeface="+mn-ea"/>
              </a:rPr>
              <a:t>所示。</a:t>
            </a:r>
            <a:endParaRPr lang="zh-CN" altLang="en-US" dirty="0">
              <a:latin typeface="+mn-ea"/>
              <a:ea typeface="+mn-ea"/>
            </a:endParaRPr>
          </a:p>
          <a:p>
            <a:pPr>
              <a:lnSpc>
                <a:spcPct val="150000"/>
              </a:lnSpc>
            </a:pPr>
            <a:r>
              <a:rPr lang="zh-CN" altLang="en-US" dirty="0">
                <a:latin typeface="+mn-ea"/>
                <a:ea typeface="+mn-ea"/>
              </a:rPr>
              <a:t>步骤 </a:t>
            </a:r>
            <a:r>
              <a:rPr lang="en-US" altLang="zh-CN" dirty="0">
                <a:latin typeface="+mn-ea"/>
                <a:ea typeface="+mn-ea"/>
              </a:rPr>
              <a:t>2</a:t>
            </a:r>
            <a:r>
              <a:rPr lang="zh-CN" altLang="en-US" dirty="0">
                <a:latin typeface="+mn-ea"/>
                <a:ea typeface="+mn-ea"/>
              </a:rPr>
              <a:t>：从计划开始日期起，经检查发现第二个时段 </a:t>
            </a:r>
            <a:r>
              <a:rPr lang="en-US" altLang="zh-CN" dirty="0">
                <a:latin typeface="+mn-ea"/>
                <a:ea typeface="+mn-ea"/>
              </a:rPr>
              <a:t>[3</a:t>
            </a:r>
            <a:r>
              <a:rPr lang="zh-CN" altLang="en-US" dirty="0">
                <a:latin typeface="+mn-ea"/>
                <a:ea typeface="+mn-ea"/>
              </a:rPr>
              <a:t>，</a:t>
            </a:r>
            <a:r>
              <a:rPr lang="en-US" altLang="zh-CN" dirty="0">
                <a:latin typeface="+mn-ea"/>
                <a:ea typeface="+mn-ea"/>
              </a:rPr>
              <a:t>4] </a:t>
            </a:r>
            <a:r>
              <a:rPr lang="zh-CN" altLang="en-US" dirty="0">
                <a:latin typeface="+mn-ea"/>
                <a:ea typeface="+mn-ea"/>
              </a:rPr>
              <a:t>存在资源冲突，即资源 需用量超过资源限量，故应首先调整该时段。 </a:t>
            </a:r>
            <a:endParaRPr lang="en-US" altLang="zh-CN" dirty="0">
              <a:latin typeface="+mn-ea"/>
              <a:ea typeface="+mn-ea"/>
            </a:endParaRPr>
          </a:p>
          <a:p>
            <a:pPr>
              <a:lnSpc>
                <a:spcPct val="150000"/>
              </a:lnSpc>
            </a:pPr>
            <a:r>
              <a:rPr lang="zh-CN" altLang="en-US" dirty="0">
                <a:latin typeface="+mn-ea"/>
                <a:ea typeface="+mn-ea"/>
              </a:rPr>
              <a:t>步骤</a:t>
            </a:r>
            <a:r>
              <a:rPr lang="en-US" altLang="zh-CN" dirty="0">
                <a:latin typeface="+mn-ea"/>
                <a:ea typeface="+mn-ea"/>
              </a:rPr>
              <a:t>3</a:t>
            </a:r>
            <a:r>
              <a:rPr lang="zh-CN" altLang="en-US" dirty="0">
                <a:latin typeface="+mn-ea"/>
                <a:ea typeface="+mn-ea"/>
              </a:rPr>
              <a:t>：在时段</a:t>
            </a:r>
            <a:r>
              <a:rPr lang="en-US" altLang="zh-CN" dirty="0">
                <a:latin typeface="+mn-ea"/>
                <a:ea typeface="+mn-ea"/>
              </a:rPr>
              <a:t>[3</a:t>
            </a:r>
            <a:r>
              <a:rPr lang="zh-CN" altLang="en-US" dirty="0">
                <a:latin typeface="+mn-ea"/>
                <a:ea typeface="+mn-ea"/>
              </a:rPr>
              <a:t>，</a:t>
            </a:r>
            <a:r>
              <a:rPr lang="en-US" altLang="zh-CN" dirty="0">
                <a:latin typeface="+mn-ea"/>
                <a:ea typeface="+mn-ea"/>
              </a:rPr>
              <a:t>4] </a:t>
            </a:r>
            <a:r>
              <a:rPr lang="zh-CN" altLang="en-US" dirty="0">
                <a:latin typeface="+mn-ea"/>
                <a:ea typeface="+mn-ea"/>
              </a:rPr>
              <a:t>中有工作</a:t>
            </a:r>
            <a:r>
              <a:rPr lang="en-US" altLang="zh-CN" dirty="0">
                <a:latin typeface="+mn-ea"/>
                <a:ea typeface="+mn-ea"/>
              </a:rPr>
              <a:t>1—3 </a:t>
            </a:r>
            <a:r>
              <a:rPr lang="zh-CN" altLang="en-US" dirty="0">
                <a:latin typeface="+mn-ea"/>
                <a:ea typeface="+mn-ea"/>
              </a:rPr>
              <a:t>和工作</a:t>
            </a:r>
            <a:r>
              <a:rPr lang="en-US" altLang="zh-CN" dirty="0">
                <a:latin typeface="+mn-ea"/>
                <a:ea typeface="+mn-ea"/>
              </a:rPr>
              <a:t>2—4 </a:t>
            </a:r>
            <a:r>
              <a:rPr lang="zh-CN" altLang="en-US" dirty="0">
                <a:latin typeface="+mn-ea"/>
                <a:ea typeface="+mn-ea"/>
              </a:rPr>
              <a:t>两项工作平行作业，利用公式 （</a:t>
            </a:r>
            <a:r>
              <a:rPr lang="en-US" altLang="zh-CN" dirty="0">
                <a:latin typeface="+mn-ea"/>
                <a:ea typeface="+mn-ea"/>
              </a:rPr>
              <a:t>3-32</a:t>
            </a:r>
            <a:r>
              <a:rPr lang="zh-CN" altLang="en-US" dirty="0">
                <a:latin typeface="+mn-ea"/>
                <a:ea typeface="+mn-ea"/>
              </a:rPr>
              <a:t>）计算 ∆</a:t>
            </a:r>
            <a:r>
              <a:rPr lang="en-US" altLang="zh-CN" dirty="0">
                <a:latin typeface="+mn-ea"/>
                <a:ea typeface="+mn-ea"/>
              </a:rPr>
              <a:t>T</a:t>
            </a:r>
            <a:r>
              <a:rPr lang="zh-CN" altLang="en-US" dirty="0">
                <a:latin typeface="+mn-ea"/>
                <a:ea typeface="+mn-ea"/>
              </a:rPr>
              <a:t>值，其结果如表 </a:t>
            </a:r>
            <a:r>
              <a:rPr lang="en-US" altLang="zh-CN" dirty="0">
                <a:latin typeface="+mn-ea"/>
                <a:ea typeface="+mn-ea"/>
              </a:rPr>
              <a:t>3-6 </a:t>
            </a:r>
            <a:r>
              <a:rPr lang="zh-CN" altLang="en-US" dirty="0">
                <a:latin typeface="+mn-ea"/>
                <a:ea typeface="+mn-ea"/>
              </a:rPr>
              <a:t>所示。</a:t>
            </a:r>
            <a:endParaRPr lang="zh-CN" altLang="en-US" dirty="0">
              <a:latin typeface="+mn-ea"/>
              <a:ea typeface="+mn-ea"/>
            </a:endParaRPr>
          </a:p>
          <a:p>
            <a:pPr>
              <a:lnSpc>
                <a:spcPct val="150000"/>
              </a:lnSpc>
            </a:pPr>
            <a:endParaRPr lang="en-US" altLang="zh-CN" dirty="0">
              <a:latin typeface="+mn-ea"/>
              <a:ea typeface="+mn-ea"/>
            </a:endParaRPr>
          </a:p>
        </p:txBody>
      </p:sp>
      <p:pic>
        <p:nvPicPr>
          <p:cNvPr id="2" name="图片 1"/>
          <p:cNvPicPr>
            <a:picLocks noChangeAspect="1"/>
          </p:cNvPicPr>
          <p:nvPr/>
        </p:nvPicPr>
        <p:blipFill>
          <a:blip r:embed="rId1"/>
          <a:stretch>
            <a:fillRect/>
          </a:stretch>
        </p:blipFill>
        <p:spPr>
          <a:xfrm>
            <a:off x="6818461" y="1844824"/>
            <a:ext cx="4259949" cy="960203"/>
          </a:xfrm>
          <a:prstGeom prst="rect">
            <a:avLst/>
          </a:prstGeom>
        </p:spPr>
      </p:pic>
      <p:pic>
        <p:nvPicPr>
          <p:cNvPr id="3" name="图片 2"/>
          <p:cNvPicPr>
            <a:picLocks noChangeAspect="1"/>
          </p:cNvPicPr>
          <p:nvPr/>
        </p:nvPicPr>
        <p:blipFill>
          <a:blip r:embed="rId2"/>
          <a:stretch>
            <a:fillRect/>
          </a:stretch>
        </p:blipFill>
        <p:spPr>
          <a:xfrm>
            <a:off x="6066620" y="3861048"/>
            <a:ext cx="5204911" cy="1044030"/>
          </a:xfrm>
          <a:prstGeom prst="rect">
            <a:avLst/>
          </a:prstGeom>
        </p:spPr>
      </p:pic>
      <p:sp>
        <p:nvSpPr>
          <p:cNvPr id="8" name="TextBox 55"/>
          <p:cNvSpPr txBox="1">
            <a:spLocks noChangeArrowheads="1"/>
          </p:cNvSpPr>
          <p:nvPr/>
        </p:nvSpPr>
        <p:spPr bwMode="auto">
          <a:xfrm>
            <a:off x="-287338" y="136957"/>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10" name="TextBox 13"/>
          <p:cNvSpPr txBox="1"/>
          <p:nvPr/>
        </p:nvSpPr>
        <p:spPr>
          <a:xfrm>
            <a:off x="1417861" y="121568"/>
            <a:ext cx="4157067" cy="369332"/>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某工程网络计划实施内容</a:t>
            </a:r>
            <a:endParaRPr lang="zh-CN" altLang="en-US"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5140">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619250"/>
            <a:ext cx="5184576" cy="4198393"/>
          </a:xfrm>
          <a:prstGeom prst="rect">
            <a:avLst/>
          </a:prstGeom>
          <a:noFill/>
          <a:ln w="9525">
            <a:noFill/>
            <a:miter lim="800000"/>
          </a:ln>
        </p:spPr>
        <p:txBody>
          <a:bodyPr wrap="square">
            <a:spAutoFit/>
          </a:bodyPr>
          <a:lstStyle/>
          <a:p>
            <a:pPr>
              <a:lnSpc>
                <a:spcPct val="150000"/>
              </a:lnSpc>
            </a:pPr>
            <a:r>
              <a:rPr lang="zh-CN" altLang="en-US" dirty="0">
                <a:latin typeface="+mn-ea"/>
                <a:ea typeface="+mn-ea"/>
              </a:rPr>
              <a:t>步骤 </a:t>
            </a:r>
            <a:r>
              <a:rPr lang="en-US" altLang="zh-CN" dirty="0">
                <a:latin typeface="+mn-ea"/>
                <a:ea typeface="+mn-ea"/>
              </a:rPr>
              <a:t>4</a:t>
            </a:r>
            <a:r>
              <a:rPr lang="zh-CN" altLang="en-US" dirty="0">
                <a:latin typeface="+mn-ea"/>
                <a:ea typeface="+mn-ea"/>
              </a:rPr>
              <a:t>：重新计算调整后的网络计划每个时间单位的资源需用量，绘出资源需用量 动态曲线。</a:t>
            </a:r>
            <a:endParaRPr lang="en-US" altLang="zh-CN" dirty="0">
              <a:latin typeface="+mn-ea"/>
              <a:ea typeface="+mn-ea"/>
            </a:endParaRPr>
          </a:p>
          <a:p>
            <a:pPr>
              <a:lnSpc>
                <a:spcPct val="150000"/>
              </a:lnSpc>
            </a:pPr>
            <a:r>
              <a:rPr lang="zh-CN" altLang="en-US" dirty="0">
                <a:latin typeface="+mn-ea"/>
                <a:ea typeface="+mn-ea"/>
              </a:rPr>
              <a:t>步骤</a:t>
            </a:r>
            <a:r>
              <a:rPr lang="en-US" altLang="zh-CN" dirty="0">
                <a:latin typeface="+mn-ea"/>
                <a:ea typeface="+mn-ea"/>
              </a:rPr>
              <a:t>5</a:t>
            </a:r>
            <a:r>
              <a:rPr lang="zh-CN" altLang="en-US" dirty="0">
                <a:latin typeface="+mn-ea"/>
                <a:ea typeface="+mn-ea"/>
              </a:rPr>
              <a:t>：在时段</a:t>
            </a:r>
            <a:r>
              <a:rPr lang="en-US" altLang="zh-CN" dirty="0">
                <a:latin typeface="+mn-ea"/>
                <a:ea typeface="+mn-ea"/>
              </a:rPr>
              <a:t>[7</a:t>
            </a:r>
            <a:r>
              <a:rPr lang="zh-CN" altLang="en-US" dirty="0">
                <a:latin typeface="+mn-ea"/>
                <a:ea typeface="+mn-ea"/>
              </a:rPr>
              <a:t>，</a:t>
            </a:r>
            <a:r>
              <a:rPr lang="en-US" altLang="zh-CN" dirty="0">
                <a:latin typeface="+mn-ea"/>
                <a:ea typeface="+mn-ea"/>
              </a:rPr>
              <a:t>9] </a:t>
            </a:r>
            <a:r>
              <a:rPr lang="zh-CN" altLang="en-US" dirty="0">
                <a:latin typeface="+mn-ea"/>
                <a:ea typeface="+mn-ea"/>
              </a:rPr>
              <a:t>有工作</a:t>
            </a:r>
            <a:r>
              <a:rPr lang="en-US" altLang="zh-CN" dirty="0">
                <a:latin typeface="+mn-ea"/>
                <a:ea typeface="+mn-ea"/>
              </a:rPr>
              <a:t>3—6</a:t>
            </a:r>
            <a:r>
              <a:rPr lang="zh-CN" altLang="en-US" dirty="0">
                <a:latin typeface="+mn-ea"/>
                <a:ea typeface="+mn-ea"/>
              </a:rPr>
              <a:t>、工作</a:t>
            </a:r>
            <a:r>
              <a:rPr lang="en-US" altLang="zh-CN" dirty="0">
                <a:latin typeface="+mn-ea"/>
                <a:ea typeface="+mn-ea"/>
              </a:rPr>
              <a:t>4—5 </a:t>
            </a:r>
            <a:r>
              <a:rPr lang="zh-CN" altLang="en-US" dirty="0">
                <a:latin typeface="+mn-ea"/>
                <a:ea typeface="+mn-ea"/>
              </a:rPr>
              <a:t>和工作</a:t>
            </a:r>
            <a:r>
              <a:rPr lang="en-US" altLang="zh-CN" dirty="0">
                <a:latin typeface="+mn-ea"/>
                <a:ea typeface="+mn-ea"/>
              </a:rPr>
              <a:t>4—6 </a:t>
            </a:r>
            <a:r>
              <a:rPr lang="zh-CN" altLang="en-US" dirty="0">
                <a:latin typeface="+mn-ea"/>
                <a:ea typeface="+mn-ea"/>
              </a:rPr>
              <a:t>三项工作平行作业， 利用式（</a:t>
            </a:r>
            <a:r>
              <a:rPr lang="en-US" altLang="zh-CN" dirty="0">
                <a:latin typeface="+mn-ea"/>
                <a:ea typeface="+mn-ea"/>
              </a:rPr>
              <a:t>3-32</a:t>
            </a:r>
            <a:r>
              <a:rPr lang="zh-CN" altLang="en-US" dirty="0">
                <a:latin typeface="+mn-ea"/>
                <a:ea typeface="+mn-ea"/>
              </a:rPr>
              <a:t>）计算 ∆</a:t>
            </a:r>
            <a:r>
              <a:rPr lang="en-US" altLang="zh-CN" dirty="0">
                <a:latin typeface="+mn-ea"/>
                <a:ea typeface="+mn-ea"/>
              </a:rPr>
              <a:t>T</a:t>
            </a:r>
            <a:r>
              <a:rPr lang="zh-CN" altLang="en-US" dirty="0">
                <a:latin typeface="+mn-ea"/>
                <a:ea typeface="+mn-ea"/>
              </a:rPr>
              <a:t>值。</a:t>
            </a:r>
            <a:endParaRPr lang="en-US" altLang="zh-CN" dirty="0">
              <a:latin typeface="+mn-ea"/>
              <a:ea typeface="+mn-ea"/>
            </a:endParaRPr>
          </a:p>
          <a:p>
            <a:pPr>
              <a:lnSpc>
                <a:spcPct val="150000"/>
              </a:lnSpc>
            </a:pPr>
            <a:r>
              <a:rPr lang="zh-CN" altLang="en-US" dirty="0">
                <a:latin typeface="+mn-ea"/>
                <a:ea typeface="+mn-ea"/>
              </a:rPr>
              <a:t>步骤 </a:t>
            </a:r>
            <a:r>
              <a:rPr lang="en-US" altLang="zh-CN" dirty="0">
                <a:latin typeface="+mn-ea"/>
                <a:ea typeface="+mn-ea"/>
              </a:rPr>
              <a:t>6</a:t>
            </a:r>
            <a:r>
              <a:rPr lang="zh-CN" altLang="en-US" dirty="0">
                <a:latin typeface="+mn-ea"/>
                <a:ea typeface="+mn-ea"/>
              </a:rPr>
              <a:t>：重新计算调整后的网络计划每个时间单位的资源需用量，绘出资源需用量 动态曲线，如图 </a:t>
            </a:r>
            <a:r>
              <a:rPr lang="en-US" altLang="zh-CN" dirty="0">
                <a:latin typeface="+mn-ea"/>
                <a:ea typeface="+mn-ea"/>
              </a:rPr>
              <a:t>3-53 </a:t>
            </a:r>
            <a:r>
              <a:rPr lang="zh-CN" altLang="en-US" dirty="0">
                <a:latin typeface="+mn-ea"/>
                <a:ea typeface="+mn-ea"/>
              </a:rPr>
              <a:t>下方曲线所示。由于此时整个工期范围内的资源需用量均未超过 资源限量，故图 </a:t>
            </a:r>
            <a:r>
              <a:rPr lang="en-US" altLang="zh-CN" dirty="0">
                <a:latin typeface="+mn-ea"/>
                <a:ea typeface="+mn-ea"/>
              </a:rPr>
              <a:t>3-53 </a:t>
            </a:r>
            <a:r>
              <a:rPr lang="zh-CN" altLang="en-US" dirty="0">
                <a:latin typeface="+mn-ea"/>
                <a:ea typeface="+mn-ea"/>
              </a:rPr>
              <a:t>所示方案即为最优方案，其最短工期为 </a:t>
            </a:r>
            <a:r>
              <a:rPr lang="en-US" altLang="zh-CN" dirty="0">
                <a:latin typeface="+mn-ea"/>
                <a:ea typeface="+mn-ea"/>
              </a:rPr>
              <a:t>13</a:t>
            </a:r>
            <a:r>
              <a:rPr lang="zh-CN" altLang="en-US" dirty="0">
                <a:latin typeface="+mn-ea"/>
                <a:ea typeface="+mn-ea"/>
              </a:rPr>
              <a:t>。</a:t>
            </a:r>
            <a:endParaRPr lang="en-US" altLang="zh-CN" dirty="0">
              <a:latin typeface="+mn-ea"/>
              <a:ea typeface="+mn-ea"/>
            </a:endParaRPr>
          </a:p>
        </p:txBody>
      </p:sp>
      <p:pic>
        <p:nvPicPr>
          <p:cNvPr id="4" name="图片 3"/>
          <p:cNvPicPr>
            <a:picLocks noChangeAspect="1"/>
          </p:cNvPicPr>
          <p:nvPr/>
        </p:nvPicPr>
        <p:blipFill>
          <a:blip r:embed="rId1"/>
          <a:stretch>
            <a:fillRect/>
          </a:stretch>
        </p:blipFill>
        <p:spPr>
          <a:xfrm>
            <a:off x="6674445" y="2276872"/>
            <a:ext cx="4359018" cy="2453853"/>
          </a:xfrm>
          <a:prstGeom prst="rect">
            <a:avLst/>
          </a:prstGeom>
        </p:spPr>
      </p:pic>
      <p:sp>
        <p:nvSpPr>
          <p:cNvPr id="6" name="TextBox 55"/>
          <p:cNvSpPr txBox="1">
            <a:spLocks noChangeArrowheads="1"/>
          </p:cNvSpPr>
          <p:nvPr/>
        </p:nvSpPr>
        <p:spPr bwMode="auto">
          <a:xfrm>
            <a:off x="-287338" y="136957"/>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6</a:t>
            </a:r>
            <a:endParaRPr lang="zh-CN" altLang="en-US" sz="1600" dirty="0">
              <a:solidFill>
                <a:schemeClr val="accent2"/>
              </a:solidFill>
              <a:latin typeface="华文细黑"/>
              <a:ea typeface="华文细黑"/>
              <a:cs typeface="华文细黑"/>
            </a:endParaRPr>
          </a:p>
        </p:txBody>
      </p:sp>
      <p:sp>
        <p:nvSpPr>
          <p:cNvPr id="8" name="TextBox 13"/>
          <p:cNvSpPr txBox="1"/>
          <p:nvPr/>
        </p:nvSpPr>
        <p:spPr>
          <a:xfrm>
            <a:off x="1417861" y="121568"/>
            <a:ext cx="4157067" cy="369332"/>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某工程网络计划实施内容</a:t>
            </a:r>
            <a:endParaRPr lang="zh-CN" altLang="en-US"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5140">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858838" y="1628800"/>
            <a:ext cx="2522537" cy="2520950"/>
            <a:chOff x="1131888" y="1470025"/>
            <a:chExt cx="2098675" cy="2098676"/>
          </a:xfrm>
        </p:grpSpPr>
        <p:sp>
          <p:nvSpPr>
            <p:cNvPr id="117777" name="Oval 9"/>
            <p:cNvSpPr>
              <a:spLocks noChangeArrowheads="1"/>
            </p:cNvSpPr>
            <p:nvPr/>
          </p:nvSpPr>
          <p:spPr bwMode="auto">
            <a:xfrm>
              <a:off x="1131888" y="1470025"/>
              <a:ext cx="2098675" cy="2098676"/>
            </a:xfrm>
            <a:prstGeom prst="ellipse">
              <a:avLst/>
            </a:prstGeom>
            <a:solidFill>
              <a:schemeClr val="tx1"/>
            </a:solidFill>
            <a:ln w="9525">
              <a:noFill/>
              <a:round/>
            </a:ln>
          </p:spPr>
          <p:txBody>
            <a:bodyPr/>
            <a:lstStyle/>
            <a:p>
              <a:pPr>
                <a:buFont typeface="Arial" panose="020B0604020202020204" pitchFamily="34" charset="0"/>
                <a:buNone/>
              </a:pPr>
              <a:endParaRPr lang="zh-CN" altLang="en-US"/>
            </a:p>
          </p:txBody>
        </p:sp>
        <p:sp>
          <p:nvSpPr>
            <p:cNvPr id="117778"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ln>
          </p:spPr>
          <p:txBody>
            <a:bodyPr/>
            <a:lstStyle/>
            <a:p>
              <a:endParaRPr lang="zh-CN" altLang="en-US"/>
            </a:p>
          </p:txBody>
        </p:sp>
      </p:grpSp>
      <p:sp>
        <p:nvSpPr>
          <p:cNvPr id="7" name="TextBox 6"/>
          <p:cNvSpPr txBox="1">
            <a:spLocks noChangeArrowheads="1"/>
          </p:cNvSpPr>
          <p:nvPr/>
        </p:nvSpPr>
        <p:spPr bwMode="auto">
          <a:xfrm>
            <a:off x="697781" y="4472013"/>
            <a:ext cx="2880319" cy="1077218"/>
          </a:xfrm>
          <a:prstGeom prst="rect">
            <a:avLst/>
          </a:prstGeom>
          <a:solidFill>
            <a:schemeClr val="tx1"/>
          </a:solidFill>
          <a:ln w="9525">
            <a:noFill/>
            <a:miter lim="800000"/>
          </a:ln>
        </p:spPr>
        <p:txBody>
          <a:bodyPr wrap="square">
            <a:spAutoFit/>
          </a:bodyPr>
          <a:lstStyle/>
          <a:p>
            <a:pPr algn="ctr">
              <a:buFont typeface="Arial" panose="020B0604020202020204" pitchFamily="34" charset="0"/>
              <a:buNone/>
            </a:pPr>
            <a:r>
              <a:rPr lang="zh-CN" altLang="en-US" sz="3200" dirty="0">
                <a:solidFill>
                  <a:schemeClr val="accent2"/>
                </a:solidFill>
                <a:latin typeface="+mn-ea"/>
                <a:ea typeface="+mn-ea"/>
              </a:rPr>
              <a:t>职业技能知识点考核</a:t>
            </a:r>
            <a:endParaRPr lang="zh-CN" altLang="en-US" sz="3200" dirty="0">
              <a:solidFill>
                <a:schemeClr val="accent2"/>
              </a:solidFill>
              <a:latin typeface="+mn-ea"/>
              <a:ea typeface="+mn-ea"/>
            </a:endParaRPr>
          </a:p>
        </p:txBody>
      </p:sp>
      <p:sp>
        <p:nvSpPr>
          <p:cNvPr id="25" name="TextBox 24"/>
          <p:cNvSpPr txBox="1"/>
          <p:nvPr/>
        </p:nvSpPr>
        <p:spPr>
          <a:xfrm>
            <a:off x="3978449" y="1242037"/>
            <a:ext cx="8064896" cy="5029390"/>
          </a:xfrm>
          <a:prstGeom prst="rect">
            <a:avLst/>
          </a:prstGeom>
          <a:noFill/>
        </p:spPr>
        <p:txBody>
          <a:bodyPr wrap="square" rtlCol="0">
            <a:spAutoFit/>
          </a:bodyPr>
          <a:lstStyle/>
          <a:p>
            <a:pPr>
              <a:lnSpc>
                <a:spcPct val="150000"/>
              </a:lnSpc>
            </a:pPr>
            <a:r>
              <a:rPr lang="zh-CN" altLang="en-US" dirty="0">
                <a:latin typeface="+mn-ea"/>
                <a:ea typeface="+mn-ea"/>
              </a:rPr>
              <a:t>一、简答题</a:t>
            </a:r>
            <a:endParaRPr lang="en-US" altLang="zh-CN" dirty="0">
              <a:latin typeface="+mn-ea"/>
              <a:ea typeface="+mn-ea"/>
            </a:endParaRPr>
          </a:p>
          <a:p>
            <a:pPr>
              <a:lnSpc>
                <a:spcPct val="150000"/>
              </a:lnSpc>
            </a:pPr>
            <a:r>
              <a:rPr lang="en-US" altLang="zh-CN" dirty="0">
                <a:latin typeface="+mn-ea"/>
                <a:ea typeface="+mn-ea"/>
              </a:rPr>
              <a:t>1. </a:t>
            </a:r>
            <a:r>
              <a:rPr lang="zh-CN" altLang="en-US" dirty="0">
                <a:latin typeface="+mn-ea"/>
                <a:ea typeface="+mn-ea"/>
              </a:rPr>
              <a:t>双代号和单代号网络图分别是如何表示的？ </a:t>
            </a:r>
            <a:endParaRPr lang="en-US" altLang="zh-CN" dirty="0">
              <a:latin typeface="+mn-ea"/>
              <a:ea typeface="+mn-ea"/>
            </a:endParaRPr>
          </a:p>
          <a:p>
            <a:pPr>
              <a:lnSpc>
                <a:spcPct val="150000"/>
              </a:lnSpc>
            </a:pPr>
            <a:r>
              <a:rPr lang="en-US" altLang="zh-CN" dirty="0">
                <a:latin typeface="+mn-ea"/>
                <a:ea typeface="+mn-ea"/>
              </a:rPr>
              <a:t>2. </a:t>
            </a:r>
            <a:r>
              <a:rPr lang="zh-CN" altLang="en-US" dirty="0">
                <a:latin typeface="+mn-ea"/>
                <a:ea typeface="+mn-ea"/>
              </a:rPr>
              <a:t>网络图中的工艺关系和组织关系各指什么，举例说明。 </a:t>
            </a:r>
            <a:endParaRPr lang="en-US" altLang="zh-CN" dirty="0">
              <a:latin typeface="+mn-ea"/>
              <a:ea typeface="+mn-ea"/>
            </a:endParaRPr>
          </a:p>
          <a:p>
            <a:pPr>
              <a:lnSpc>
                <a:spcPct val="150000"/>
              </a:lnSpc>
            </a:pPr>
            <a:r>
              <a:rPr lang="en-US" altLang="zh-CN" dirty="0">
                <a:latin typeface="+mn-ea"/>
                <a:ea typeface="+mn-ea"/>
              </a:rPr>
              <a:t>3. </a:t>
            </a:r>
            <a:r>
              <a:rPr lang="zh-CN" altLang="en-US" dirty="0">
                <a:latin typeface="+mn-ea"/>
                <a:ea typeface="+mn-ea"/>
              </a:rPr>
              <a:t>双代号网络计划与单代号网络计划的区别。</a:t>
            </a:r>
            <a:endParaRPr lang="en-US" altLang="zh-CN" dirty="0">
              <a:latin typeface="+mn-ea"/>
              <a:ea typeface="+mn-ea"/>
            </a:endParaRPr>
          </a:p>
          <a:p>
            <a:pPr>
              <a:lnSpc>
                <a:spcPct val="150000"/>
              </a:lnSpc>
            </a:pPr>
            <a:r>
              <a:rPr lang="en-US" altLang="zh-CN" dirty="0">
                <a:latin typeface="+mn-ea"/>
                <a:ea typeface="+mn-ea"/>
              </a:rPr>
              <a:t>4. </a:t>
            </a:r>
            <a:r>
              <a:rPr lang="zh-CN" altLang="en-US" dirty="0">
                <a:latin typeface="+mn-ea"/>
                <a:ea typeface="+mn-ea"/>
              </a:rPr>
              <a:t>简述费用优化的有关步骤。</a:t>
            </a:r>
            <a:endParaRPr lang="en-US" altLang="zh-CN" dirty="0">
              <a:latin typeface="+mn-ea"/>
              <a:ea typeface="+mn-ea"/>
            </a:endParaRPr>
          </a:p>
          <a:p>
            <a:pPr>
              <a:lnSpc>
                <a:spcPct val="150000"/>
              </a:lnSpc>
            </a:pPr>
            <a:r>
              <a:rPr lang="zh-CN" altLang="en-US" dirty="0">
                <a:latin typeface="+mn-ea"/>
                <a:ea typeface="+mn-ea"/>
              </a:rPr>
              <a:t>二、选择题 </a:t>
            </a:r>
            <a:endParaRPr lang="en-US" altLang="zh-CN" dirty="0">
              <a:latin typeface="+mn-ea"/>
              <a:ea typeface="+mn-ea"/>
            </a:endParaRPr>
          </a:p>
          <a:p>
            <a:pPr>
              <a:lnSpc>
                <a:spcPct val="150000"/>
              </a:lnSpc>
            </a:pPr>
            <a:r>
              <a:rPr lang="en-US" altLang="zh-CN" dirty="0">
                <a:latin typeface="+mn-ea"/>
                <a:ea typeface="+mn-ea"/>
              </a:rPr>
              <a:t>1</a:t>
            </a:r>
            <a:r>
              <a:rPr lang="zh-CN" altLang="en-US" dirty="0">
                <a:latin typeface="+mn-ea"/>
                <a:ea typeface="+mn-ea"/>
              </a:rPr>
              <a:t>．双代号网络图的三要素是指（　　） </a:t>
            </a:r>
            <a:endParaRPr lang="en-US" altLang="zh-CN" dirty="0">
              <a:latin typeface="+mn-ea"/>
              <a:ea typeface="+mn-ea"/>
            </a:endParaRPr>
          </a:p>
          <a:p>
            <a:pPr marL="342900" indent="-342900">
              <a:lnSpc>
                <a:spcPct val="150000"/>
              </a:lnSpc>
              <a:buAutoNum type="alphaUcPeriod"/>
            </a:pPr>
            <a:r>
              <a:rPr lang="zh-CN" altLang="en-US" dirty="0">
                <a:latin typeface="+mn-ea"/>
                <a:ea typeface="+mn-ea"/>
              </a:rPr>
              <a:t>节点、箭杆、工作作业时间 </a:t>
            </a:r>
            <a:r>
              <a:rPr lang="en-US" altLang="zh-CN" dirty="0">
                <a:latin typeface="+mn-ea"/>
                <a:ea typeface="+mn-ea"/>
              </a:rPr>
              <a:t>B. </a:t>
            </a:r>
            <a:r>
              <a:rPr lang="zh-CN" altLang="en-US" dirty="0">
                <a:latin typeface="+mn-ea"/>
                <a:ea typeface="+mn-ea"/>
              </a:rPr>
              <a:t>紧前工作、紧后工作、关键线路</a:t>
            </a:r>
            <a:endParaRPr lang="en-US" altLang="zh-CN" dirty="0">
              <a:latin typeface="+mn-ea"/>
              <a:ea typeface="+mn-ea"/>
            </a:endParaRPr>
          </a:p>
          <a:p>
            <a:pPr>
              <a:lnSpc>
                <a:spcPct val="150000"/>
              </a:lnSpc>
            </a:pPr>
            <a:r>
              <a:rPr lang="en-US" altLang="zh-CN" dirty="0">
                <a:latin typeface="+mn-ea"/>
                <a:ea typeface="+mn-ea"/>
              </a:rPr>
              <a:t>C. </a:t>
            </a:r>
            <a:r>
              <a:rPr lang="zh-CN" altLang="en-US" dirty="0">
                <a:latin typeface="+mn-ea"/>
                <a:ea typeface="+mn-ea"/>
              </a:rPr>
              <a:t>工作、节点、线路               </a:t>
            </a:r>
            <a:r>
              <a:rPr lang="en-US" altLang="zh-CN" dirty="0">
                <a:latin typeface="+mn-ea"/>
                <a:ea typeface="+mn-ea"/>
              </a:rPr>
              <a:t>D. </a:t>
            </a:r>
            <a:r>
              <a:rPr lang="zh-CN" altLang="en-US" dirty="0">
                <a:latin typeface="+mn-ea"/>
                <a:ea typeface="+mn-ea"/>
              </a:rPr>
              <a:t>工期、关键线路、非关键线路 </a:t>
            </a:r>
            <a:endParaRPr lang="en-US" altLang="zh-CN" dirty="0">
              <a:latin typeface="+mn-ea"/>
              <a:ea typeface="+mn-ea"/>
            </a:endParaRPr>
          </a:p>
          <a:p>
            <a:pPr>
              <a:lnSpc>
                <a:spcPct val="150000"/>
              </a:lnSpc>
            </a:pPr>
            <a:r>
              <a:rPr lang="en-US" altLang="zh-CN" dirty="0">
                <a:latin typeface="+mn-ea"/>
                <a:ea typeface="+mn-ea"/>
              </a:rPr>
              <a:t>2</a:t>
            </a:r>
            <a:r>
              <a:rPr lang="zh-CN" altLang="en-US" dirty="0">
                <a:latin typeface="+mn-ea"/>
                <a:ea typeface="+mn-ea"/>
              </a:rPr>
              <a:t>．利用工作的自由时差，其结果是（　　） </a:t>
            </a:r>
            <a:endParaRPr lang="en-US" altLang="zh-CN" dirty="0">
              <a:latin typeface="+mn-ea"/>
              <a:ea typeface="+mn-ea"/>
            </a:endParaRPr>
          </a:p>
          <a:p>
            <a:pPr marL="342900" indent="-342900">
              <a:lnSpc>
                <a:spcPct val="150000"/>
              </a:lnSpc>
              <a:buAutoNum type="alphaUcPeriod"/>
            </a:pPr>
            <a:r>
              <a:rPr lang="zh-CN" altLang="en-US" dirty="0">
                <a:latin typeface="+mn-ea"/>
                <a:ea typeface="+mn-ea"/>
              </a:rPr>
              <a:t>不会影响紧后工作，也不会影响工期 </a:t>
            </a:r>
            <a:r>
              <a:rPr lang="en-US" altLang="zh-CN" dirty="0">
                <a:latin typeface="+mn-ea"/>
                <a:ea typeface="+mn-ea"/>
              </a:rPr>
              <a:t>B. </a:t>
            </a:r>
            <a:r>
              <a:rPr lang="zh-CN" altLang="en-US" dirty="0">
                <a:latin typeface="+mn-ea"/>
                <a:ea typeface="+mn-ea"/>
              </a:rPr>
              <a:t>不会影响紧后工作，但会影响工期</a:t>
            </a:r>
            <a:endParaRPr lang="en-US" altLang="zh-CN" dirty="0">
              <a:latin typeface="+mn-ea"/>
              <a:ea typeface="+mn-ea"/>
            </a:endParaRPr>
          </a:p>
          <a:p>
            <a:pPr>
              <a:lnSpc>
                <a:spcPct val="150000"/>
              </a:lnSpc>
            </a:pPr>
            <a:r>
              <a:rPr lang="zh-CN" altLang="en-US" dirty="0">
                <a:latin typeface="+mn-ea"/>
                <a:ea typeface="+mn-ea"/>
              </a:rPr>
              <a:t> </a:t>
            </a:r>
            <a:r>
              <a:rPr lang="en-US" altLang="zh-CN" dirty="0">
                <a:latin typeface="+mn-ea"/>
                <a:ea typeface="+mn-ea"/>
              </a:rPr>
              <a:t>C. </a:t>
            </a:r>
            <a:r>
              <a:rPr lang="zh-CN" altLang="en-US" dirty="0">
                <a:latin typeface="+mn-ea"/>
                <a:ea typeface="+mn-ea"/>
              </a:rPr>
              <a:t>会影响紧后工作，但不会影响工期     </a:t>
            </a:r>
            <a:r>
              <a:rPr lang="en-US" altLang="zh-CN" dirty="0">
                <a:latin typeface="+mn-ea"/>
                <a:ea typeface="+mn-ea"/>
              </a:rPr>
              <a:t>D. </a:t>
            </a:r>
            <a:r>
              <a:rPr lang="zh-CN" altLang="en-US" dirty="0">
                <a:latin typeface="+mn-ea"/>
                <a:ea typeface="+mn-ea"/>
              </a:rPr>
              <a:t>会影响紧后工作和工期 </a:t>
            </a:r>
            <a:endParaRPr lang="zh-CN" altLang="en-US" dirty="0">
              <a:latin typeface="+mn-ea"/>
              <a:ea typeface="+mn-ea"/>
            </a:endParaRPr>
          </a:p>
        </p:txBody>
      </p:sp>
      <p:sp>
        <p:nvSpPr>
          <p:cNvPr id="27" name="TextBox 26"/>
          <p:cNvSpPr txBox="1"/>
          <p:nvPr/>
        </p:nvSpPr>
        <p:spPr>
          <a:xfrm>
            <a:off x="1381758" y="116632"/>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职业技能知识点考核</a:t>
            </a:r>
            <a:endParaRPr lang="zh-CN" altLang="en-US" dirty="0">
              <a:solidFill>
                <a:schemeClr val="accent2"/>
              </a:solidFill>
              <a:latin typeface="+mn-ea"/>
              <a:ea typeface="+mn-ea"/>
            </a:endParaRPr>
          </a:p>
        </p:txBody>
      </p:sp>
    </p:spTree>
  </p:cSld>
  <p:clrMapOvr>
    <a:masterClrMapping/>
  </p:clrMapOvr>
  <p:transition spd="slow" advTm="653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55463" y="138160"/>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发展概况及基本概念</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33794" name="TextBox 55"/>
          <p:cNvSpPr txBox="1">
            <a:spLocks noChangeArrowheads="1"/>
          </p:cNvSpPr>
          <p:nvPr/>
        </p:nvSpPr>
        <p:spPr bwMode="auto">
          <a:xfrm>
            <a:off x="-285750" y="140288"/>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26" name="Freeform 11"/>
          <p:cNvSpPr/>
          <p:nvPr/>
        </p:nvSpPr>
        <p:spPr bwMode="auto">
          <a:xfrm>
            <a:off x="7435188" y="1429956"/>
            <a:ext cx="995363" cy="4614862"/>
          </a:xfrm>
          <a:custGeom>
            <a:avLst/>
            <a:gdLst>
              <a:gd name="T0" fmla="*/ 0 w 1412"/>
              <a:gd name="T1" fmla="*/ 62981 h 6009"/>
              <a:gd name="T2" fmla="*/ 0 w 1412"/>
              <a:gd name="T3" fmla="*/ 0 h 6009"/>
              <a:gd name="T4" fmla="*/ 199496 w 1412"/>
              <a:gd name="T5" fmla="*/ 54533 h 6009"/>
              <a:gd name="T6" fmla="*/ 365154 w 1412"/>
              <a:gd name="T7" fmla="*/ 139788 h 6009"/>
              <a:gd name="T8" fmla="*/ 509665 w 1412"/>
              <a:gd name="T9" fmla="*/ 281880 h 6009"/>
              <a:gd name="T10" fmla="*/ 608356 w 1412"/>
              <a:gd name="T11" fmla="*/ 458535 h 6009"/>
              <a:gd name="T12" fmla="*/ 659111 w 1412"/>
              <a:gd name="T13" fmla="*/ 651320 h 6009"/>
              <a:gd name="T14" fmla="*/ 680964 w 1412"/>
              <a:gd name="T15" fmla="*/ 876363 h 6009"/>
              <a:gd name="T16" fmla="*/ 656291 w 1412"/>
              <a:gd name="T17" fmla="*/ 1152099 h 6009"/>
              <a:gd name="T18" fmla="*/ 603421 w 1412"/>
              <a:gd name="T19" fmla="*/ 1406329 h 6009"/>
              <a:gd name="T20" fmla="*/ 583683 w 1412"/>
              <a:gd name="T21" fmla="*/ 1671312 h 6009"/>
              <a:gd name="T22" fmla="*/ 612585 w 1412"/>
              <a:gd name="T23" fmla="*/ 1921701 h 6009"/>
              <a:gd name="T24" fmla="*/ 677439 w 1412"/>
              <a:gd name="T25" fmla="*/ 2063793 h 6009"/>
              <a:gd name="T26" fmla="*/ 782474 w 1412"/>
              <a:gd name="T27" fmla="*/ 2162106 h 6009"/>
              <a:gd name="T28" fmla="*/ 876935 w 1412"/>
              <a:gd name="T29" fmla="*/ 2218942 h 6009"/>
              <a:gd name="T30" fmla="*/ 995363 w 1412"/>
              <a:gd name="T31" fmla="*/ 2242752 h 6009"/>
              <a:gd name="T32" fmla="*/ 995363 w 1412"/>
              <a:gd name="T33" fmla="*/ 2364875 h 6009"/>
              <a:gd name="T34" fmla="*/ 814901 w 1412"/>
              <a:gd name="T35" fmla="*/ 2430160 h 6009"/>
              <a:gd name="T36" fmla="*/ 704226 w 1412"/>
              <a:gd name="T37" fmla="*/ 2527705 h 6009"/>
              <a:gd name="T38" fmla="*/ 620340 w 1412"/>
              <a:gd name="T39" fmla="*/ 2694375 h 6009"/>
              <a:gd name="T40" fmla="*/ 582273 w 1412"/>
              <a:gd name="T41" fmla="*/ 2921722 h 6009"/>
              <a:gd name="T42" fmla="*/ 599192 w 1412"/>
              <a:gd name="T43" fmla="*/ 3220501 h 6009"/>
              <a:gd name="T44" fmla="*/ 623159 w 1412"/>
              <a:gd name="T45" fmla="*/ 3419430 h 6009"/>
              <a:gd name="T46" fmla="*/ 659111 w 1412"/>
              <a:gd name="T47" fmla="*/ 3649849 h 6009"/>
              <a:gd name="T48" fmla="*/ 665455 w 1412"/>
              <a:gd name="T49" fmla="*/ 3875661 h 6009"/>
              <a:gd name="T50" fmla="*/ 629504 w 1412"/>
              <a:gd name="T51" fmla="*/ 4094559 h 6009"/>
              <a:gd name="T52" fmla="*/ 558306 w 1412"/>
              <a:gd name="T53" fmla="*/ 4265070 h 6009"/>
              <a:gd name="T54" fmla="*/ 450451 w 1412"/>
              <a:gd name="T55" fmla="*/ 4406394 h 6009"/>
              <a:gd name="T56" fmla="*/ 322859 w 1412"/>
              <a:gd name="T57" fmla="*/ 4515459 h 6009"/>
              <a:gd name="T58" fmla="*/ 218529 w 1412"/>
              <a:gd name="T59" fmla="*/ 4583049 h 6009"/>
              <a:gd name="T60" fmla="*/ 149445 w 1412"/>
              <a:gd name="T61" fmla="*/ 4612236 h 6009"/>
              <a:gd name="T62" fmla="*/ 120543 w 1412"/>
              <a:gd name="T63" fmla="*/ 4587658 h 6009"/>
              <a:gd name="T64" fmla="*/ 146626 w 1412"/>
              <a:gd name="T65" fmla="*/ 4535429 h 6009"/>
              <a:gd name="T66" fmla="*/ 211479 w 1412"/>
              <a:gd name="T67" fmla="*/ 4485505 h 6009"/>
              <a:gd name="T68" fmla="*/ 313694 w 1412"/>
              <a:gd name="T69" fmla="*/ 4381816 h 6009"/>
              <a:gd name="T70" fmla="*/ 397581 w 1412"/>
              <a:gd name="T71" fmla="*/ 4233579 h 6009"/>
              <a:gd name="T72" fmla="*/ 440582 w 1412"/>
              <a:gd name="T73" fmla="*/ 4082270 h 6009"/>
              <a:gd name="T74" fmla="*/ 449746 w 1412"/>
              <a:gd name="T75" fmla="*/ 3933266 h 6009"/>
              <a:gd name="T76" fmla="*/ 435648 w 1412"/>
              <a:gd name="T77" fmla="*/ 3705918 h 6009"/>
              <a:gd name="T78" fmla="*/ 411680 w 1412"/>
              <a:gd name="T79" fmla="*/ 3391011 h 6009"/>
              <a:gd name="T80" fmla="*/ 407450 w 1412"/>
              <a:gd name="T81" fmla="*/ 3109131 h 6009"/>
              <a:gd name="T82" fmla="*/ 445517 w 1412"/>
              <a:gd name="T83" fmla="*/ 2844916 h 6009"/>
              <a:gd name="T84" fmla="*/ 544207 w 1412"/>
              <a:gd name="T85" fmla="*/ 2620641 h 6009"/>
              <a:gd name="T86" fmla="*/ 663340 w 1412"/>
              <a:gd name="T87" fmla="*/ 2469332 h 6009"/>
              <a:gd name="T88" fmla="*/ 897378 w 1412"/>
              <a:gd name="T89" fmla="*/ 2313414 h 6009"/>
              <a:gd name="T90" fmla="*/ 728899 w 1412"/>
              <a:gd name="T91" fmla="*/ 2212030 h 6009"/>
              <a:gd name="T92" fmla="*/ 623159 w 1412"/>
              <a:gd name="T93" fmla="*/ 2125238 h 6009"/>
              <a:gd name="T94" fmla="*/ 520944 w 1412"/>
              <a:gd name="T95" fmla="*/ 1969321 h 6009"/>
              <a:gd name="T96" fmla="*/ 430713 w 1412"/>
              <a:gd name="T97" fmla="*/ 1750422 h 6009"/>
              <a:gd name="T98" fmla="*/ 393352 w 1412"/>
              <a:gd name="T99" fmla="*/ 1515394 h 6009"/>
              <a:gd name="T100" fmla="*/ 396171 w 1412"/>
              <a:gd name="T101" fmla="*/ 1265773 h 6009"/>
              <a:gd name="T102" fmla="*/ 426483 w 1412"/>
              <a:gd name="T103" fmla="*/ 1004630 h 6009"/>
              <a:gd name="T104" fmla="*/ 455386 w 1412"/>
              <a:gd name="T105" fmla="*/ 694332 h 6009"/>
              <a:gd name="T106" fmla="*/ 436352 w 1412"/>
              <a:gd name="T107" fmla="*/ 494634 h 6009"/>
              <a:gd name="T108" fmla="*/ 366564 w 1412"/>
              <a:gd name="T109" fmla="*/ 338717 h 6009"/>
              <a:gd name="T110" fmla="*/ 240382 w 1412"/>
              <a:gd name="T111" fmla="*/ 184336 h 6009"/>
              <a:gd name="T112" fmla="*/ 107150 w 1412"/>
              <a:gd name="T113" fmla="*/ 101385 h 6009"/>
              <a:gd name="T114" fmla="*/ 0 w 1412"/>
              <a:gd name="T115" fmla="*/ 62981 h 60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12"/>
              <a:gd name="T175" fmla="*/ 0 h 6009"/>
              <a:gd name="T176" fmla="*/ 1412 w 1412"/>
              <a:gd name="T177" fmla="*/ 6009 h 600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accent1"/>
          </a:solidFill>
          <a:ln w="9525">
            <a:noFill/>
            <a:round/>
          </a:ln>
        </p:spPr>
        <p:txBody>
          <a:bodyPr/>
          <a:lstStyle/>
          <a:p>
            <a:endParaRPr lang="zh-CN" altLang="en-US"/>
          </a:p>
        </p:txBody>
      </p:sp>
      <p:grpSp>
        <p:nvGrpSpPr>
          <p:cNvPr id="27" name="组合 26"/>
          <p:cNvGrpSpPr/>
          <p:nvPr/>
        </p:nvGrpSpPr>
        <p:grpSpPr bwMode="auto">
          <a:xfrm>
            <a:off x="369094" y="1781176"/>
            <a:ext cx="3322638" cy="696912"/>
            <a:chOff x="1719659" y="1414217"/>
            <a:chExt cx="3322338" cy="696912"/>
          </a:xfrm>
        </p:grpSpPr>
        <p:sp>
          <p:nvSpPr>
            <p:cNvPr id="28" name="Freeform 5"/>
            <p:cNvSpPr/>
            <p:nvPr/>
          </p:nvSpPr>
          <p:spPr bwMode="auto">
            <a:xfrm>
              <a:off x="1787916" y="1414217"/>
              <a:ext cx="3233445"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3813" name="TextBox 28"/>
            <p:cNvSpPr txBox="1">
              <a:spLocks noChangeArrowheads="1"/>
            </p:cNvSpPr>
            <p:nvPr/>
          </p:nvSpPr>
          <p:spPr bwMode="auto">
            <a:xfrm>
              <a:off x="1719659" y="1601721"/>
              <a:ext cx="3322338" cy="369332"/>
            </a:xfrm>
            <a:prstGeom prst="rect">
              <a:avLst/>
            </a:prstGeom>
            <a:noFill/>
            <a:ln w="9525">
              <a:noFill/>
              <a:miter lim="800000"/>
            </a:ln>
          </p:spPr>
          <p:txBody>
            <a:bodyPr>
              <a:spAutoFit/>
            </a:bodyPr>
            <a:lstStyle/>
            <a:p>
              <a:pPr algn="ct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一、网络计划的发展概况 </a:t>
              </a:r>
              <a:endParaRPr lang="zh-CN" altLang="en-US" b="1" dirty="0">
                <a:latin typeface="微软雅黑" panose="020B0503020204020204" pitchFamily="34" charset="-122"/>
                <a:ea typeface="微软雅黑" panose="020B0503020204020204" pitchFamily="34" charset="-122"/>
              </a:endParaRPr>
            </a:p>
          </p:txBody>
        </p:sp>
      </p:grpSp>
      <p:grpSp>
        <p:nvGrpSpPr>
          <p:cNvPr id="30" name="组合 29"/>
          <p:cNvGrpSpPr/>
          <p:nvPr/>
        </p:nvGrpSpPr>
        <p:grpSpPr bwMode="auto">
          <a:xfrm>
            <a:off x="413544" y="2774951"/>
            <a:ext cx="3233738" cy="695325"/>
            <a:chOff x="1800275" y="2266350"/>
            <a:chExt cx="3233739" cy="695325"/>
          </a:xfrm>
        </p:grpSpPr>
        <p:sp>
          <p:nvSpPr>
            <p:cNvPr id="31" name="Freeform 6"/>
            <p:cNvSpPr/>
            <p:nvPr/>
          </p:nvSpPr>
          <p:spPr bwMode="auto">
            <a:xfrm>
              <a:off x="1800275" y="2266350"/>
              <a:ext cx="3233739"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3811" name="TextBox 31"/>
            <p:cNvSpPr txBox="1">
              <a:spLocks noChangeArrowheads="1"/>
            </p:cNvSpPr>
            <p:nvPr/>
          </p:nvSpPr>
          <p:spPr bwMode="auto">
            <a:xfrm>
              <a:off x="1812154" y="2440929"/>
              <a:ext cx="3221860" cy="369332"/>
            </a:xfrm>
            <a:prstGeom prst="rect">
              <a:avLst/>
            </a:prstGeom>
            <a:noFill/>
            <a:ln w="9525">
              <a:noFill/>
              <a:miter lim="800000"/>
            </a:ln>
          </p:spPr>
          <p:txBody>
            <a:bodyPr>
              <a:spAutoFit/>
            </a:bodyPr>
            <a:lstStyle/>
            <a:p>
              <a:pPr algn="ct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二、网络计划的几个定义</a:t>
              </a:r>
              <a:endParaRPr lang="zh-CN" altLang="en-US"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bwMode="auto">
          <a:xfrm>
            <a:off x="462757" y="3862388"/>
            <a:ext cx="3233737" cy="696913"/>
            <a:chOff x="1800275" y="3155950"/>
            <a:chExt cx="3233739" cy="696912"/>
          </a:xfrm>
        </p:grpSpPr>
        <p:sp>
          <p:nvSpPr>
            <p:cNvPr id="34" name="Freeform 7"/>
            <p:cNvSpPr/>
            <p:nvPr/>
          </p:nvSpPr>
          <p:spPr bwMode="auto">
            <a:xfrm>
              <a:off x="1800275" y="3155950"/>
              <a:ext cx="3233739"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3809" name="TextBox 34"/>
            <p:cNvSpPr txBox="1">
              <a:spLocks noChangeArrowheads="1"/>
            </p:cNvSpPr>
            <p:nvPr/>
          </p:nvSpPr>
          <p:spPr bwMode="auto">
            <a:xfrm>
              <a:off x="1812154" y="3273573"/>
              <a:ext cx="3221860" cy="369331"/>
            </a:xfrm>
            <a:prstGeom prst="rect">
              <a:avLst/>
            </a:prstGeom>
            <a:noFill/>
            <a:ln w="9525">
              <a:noFill/>
              <a:miter lim="800000"/>
            </a:ln>
          </p:spPr>
          <p:txBody>
            <a:bodyPr>
              <a:spAutoFit/>
            </a:bodyPr>
            <a:lstStyle/>
            <a:p>
              <a:pPr algn="ct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三、网络计划的基本原理</a:t>
              </a:r>
              <a:endParaRPr lang="zh-CN" altLang="en-US"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bwMode="auto">
          <a:xfrm>
            <a:off x="437357" y="4941887"/>
            <a:ext cx="3259137" cy="820574"/>
            <a:chOff x="1774875" y="3989388"/>
            <a:chExt cx="3259139" cy="821973"/>
          </a:xfrm>
        </p:grpSpPr>
        <p:sp>
          <p:nvSpPr>
            <p:cNvPr id="37" name="Freeform 8"/>
            <p:cNvSpPr/>
            <p:nvPr/>
          </p:nvSpPr>
          <p:spPr bwMode="auto">
            <a:xfrm>
              <a:off x="1800275" y="3989388"/>
              <a:ext cx="3233739" cy="694921"/>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3807" name="TextBox 37"/>
            <p:cNvSpPr txBox="1">
              <a:spLocks noChangeArrowheads="1"/>
            </p:cNvSpPr>
            <p:nvPr/>
          </p:nvSpPr>
          <p:spPr bwMode="auto">
            <a:xfrm>
              <a:off x="1774875" y="4163928"/>
              <a:ext cx="3221860" cy="647433"/>
            </a:xfrm>
            <a:prstGeom prst="rect">
              <a:avLst/>
            </a:prstGeom>
            <a:noFill/>
            <a:ln w="9525">
              <a:noFill/>
              <a:miter lim="800000"/>
            </a:ln>
          </p:spPr>
          <p:txBody>
            <a:bodyPr>
              <a:spAutoFit/>
            </a:bodyPr>
            <a:lstStyle/>
            <a:p>
              <a:pPr algn="ct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四、网络计划方法的特点</a:t>
              </a:r>
              <a:endParaRPr lang="zh-CN" altLang="en-US" dirty="0">
                <a:latin typeface="微软雅黑" panose="020B0503020204020204" pitchFamily="34" charset="-122"/>
                <a:ea typeface="微软雅黑" panose="020B0503020204020204" pitchFamily="34" charset="-122"/>
              </a:endParaRPr>
            </a:p>
            <a:p>
              <a:pPr algn="ctr">
                <a:buFont typeface="Arial" panose="020B0604020202020204" pitchFamily="34" charset="0"/>
                <a:buNone/>
              </a:pPr>
              <a:endParaRPr lang="zh-CN" altLang="en-US"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bwMode="auto">
          <a:xfrm>
            <a:off x="3930306" y="1805200"/>
            <a:ext cx="3385588" cy="695325"/>
            <a:chOff x="1648424" y="4822825"/>
            <a:chExt cx="3385589" cy="694812"/>
          </a:xfrm>
        </p:grpSpPr>
        <p:sp>
          <p:nvSpPr>
            <p:cNvPr id="40" name="Freeform 9"/>
            <p:cNvSpPr/>
            <p:nvPr/>
          </p:nvSpPr>
          <p:spPr bwMode="auto">
            <a:xfrm>
              <a:off x="1800275" y="4822825"/>
              <a:ext cx="3233738" cy="694812"/>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3805" name="TextBox 40"/>
            <p:cNvSpPr txBox="1">
              <a:spLocks noChangeArrowheads="1"/>
            </p:cNvSpPr>
            <p:nvPr/>
          </p:nvSpPr>
          <p:spPr bwMode="auto">
            <a:xfrm>
              <a:off x="1648424" y="4940510"/>
              <a:ext cx="3221860" cy="369060"/>
            </a:xfrm>
            <a:prstGeom prst="rect">
              <a:avLst/>
            </a:prstGeom>
            <a:noFill/>
            <a:ln w="9525">
              <a:noFill/>
              <a:miter lim="800000"/>
            </a:ln>
          </p:spPr>
          <p:txBody>
            <a:bodyPr>
              <a:spAutoFit/>
            </a:bodyPr>
            <a:lstStyle/>
            <a:p>
              <a:pPr algn="ct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五、网络图的基本类型</a:t>
              </a:r>
              <a:endParaRPr lang="zh-CN" altLang="en-US" dirty="0">
                <a:latin typeface="微软雅黑" panose="020B0503020204020204" pitchFamily="34" charset="-122"/>
                <a:ea typeface="微软雅黑" panose="020B0503020204020204" pitchFamily="34" charset="-122"/>
              </a:endParaRPr>
            </a:p>
          </p:txBody>
        </p:sp>
      </p:grpSp>
      <p:grpSp>
        <p:nvGrpSpPr>
          <p:cNvPr id="45" name="组合 44"/>
          <p:cNvGrpSpPr/>
          <p:nvPr/>
        </p:nvGrpSpPr>
        <p:grpSpPr bwMode="auto">
          <a:xfrm>
            <a:off x="8863938" y="2639631"/>
            <a:ext cx="2951163" cy="2476500"/>
            <a:chOff x="6503314" y="2614013"/>
            <a:chExt cx="2950932" cy="2477697"/>
          </a:xfrm>
        </p:grpSpPr>
        <p:sp>
          <p:nvSpPr>
            <p:cNvPr id="33802" name="Oval 15"/>
            <p:cNvSpPr>
              <a:spLocks noChangeArrowheads="1"/>
            </p:cNvSpPr>
            <p:nvPr/>
          </p:nvSpPr>
          <p:spPr bwMode="auto">
            <a:xfrm>
              <a:off x="6503314" y="2614013"/>
              <a:ext cx="2950932" cy="2477697"/>
            </a:xfrm>
            <a:prstGeom prst="ellipse">
              <a:avLst/>
            </a:prstGeom>
            <a:solidFill>
              <a:schemeClr val="bg2"/>
            </a:solidFill>
            <a:ln w="10">
              <a:solidFill>
                <a:schemeClr val="accent2"/>
              </a:solidFill>
              <a:miter lim="800000"/>
            </a:ln>
          </p:spPr>
          <p:txBody>
            <a:bodyPr/>
            <a:lstStyle/>
            <a:p>
              <a:pPr>
                <a:buFont typeface="Arial" panose="020B0604020202020204" pitchFamily="34" charset="0"/>
                <a:buNone/>
              </a:pPr>
              <a:endParaRPr lang="zh-CN" altLang="en-US"/>
            </a:p>
          </p:txBody>
        </p:sp>
        <p:sp>
          <p:nvSpPr>
            <p:cNvPr id="47" name="TextBox 46"/>
            <p:cNvSpPr txBox="1"/>
            <p:nvPr/>
          </p:nvSpPr>
          <p:spPr>
            <a:xfrm>
              <a:off x="6890634" y="3497090"/>
              <a:ext cx="2446147" cy="708367"/>
            </a:xfrm>
            <a:prstGeom prst="rect">
              <a:avLst/>
            </a:prstGeom>
            <a:noFill/>
          </p:spPr>
          <p:txBody>
            <a:bodyPr>
              <a:spAutoFit/>
            </a:bodyPr>
            <a:lstStyle/>
            <a:p>
              <a:pPr>
                <a:buFont typeface="Arial" panose="020B0604020202020204" pitchFamily="34" charset="0"/>
                <a:buNone/>
                <a:defRPr/>
              </a:pPr>
              <a:r>
                <a:rPr lang="zh-CN" altLang="en-US" sz="4000" b="1" dirty="0">
                  <a:solidFill>
                    <a:schemeClr val="accent2"/>
                  </a:solidFill>
                  <a:latin typeface="+mj-ea"/>
                  <a:ea typeface="+mj-ea"/>
                </a:rPr>
                <a:t>知识链接</a:t>
              </a:r>
              <a:endParaRPr lang="zh-CN" altLang="en-US" sz="4000" b="1" dirty="0">
                <a:solidFill>
                  <a:schemeClr val="accent2"/>
                </a:solidFill>
                <a:latin typeface="+mj-ea"/>
                <a:ea typeface="+mj-ea"/>
              </a:endParaRPr>
            </a:p>
          </p:txBody>
        </p:sp>
      </p:grpSp>
      <p:grpSp>
        <p:nvGrpSpPr>
          <p:cNvPr id="23" name="组合 22"/>
          <p:cNvGrpSpPr/>
          <p:nvPr/>
        </p:nvGrpSpPr>
        <p:grpSpPr bwMode="auto">
          <a:xfrm>
            <a:off x="4049827" y="2774951"/>
            <a:ext cx="3233738" cy="695325"/>
            <a:chOff x="1800275" y="2266350"/>
            <a:chExt cx="3233739" cy="695325"/>
          </a:xfrm>
        </p:grpSpPr>
        <p:sp>
          <p:nvSpPr>
            <p:cNvPr id="24" name="Freeform 6"/>
            <p:cNvSpPr/>
            <p:nvPr/>
          </p:nvSpPr>
          <p:spPr bwMode="auto">
            <a:xfrm>
              <a:off x="1800275" y="2266350"/>
              <a:ext cx="3233739"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25" name="TextBox 31"/>
            <p:cNvSpPr txBox="1">
              <a:spLocks noChangeArrowheads="1"/>
            </p:cNvSpPr>
            <p:nvPr/>
          </p:nvSpPr>
          <p:spPr bwMode="auto">
            <a:xfrm>
              <a:off x="1812154" y="2440929"/>
              <a:ext cx="3221860" cy="369332"/>
            </a:xfrm>
            <a:prstGeom prst="rect">
              <a:avLst/>
            </a:prstGeom>
            <a:noFill/>
            <a:ln w="9525">
              <a:noFill/>
              <a:miter lim="800000"/>
            </a:ln>
          </p:spPr>
          <p:txBody>
            <a:bodyPr>
              <a:spAutoFit/>
            </a:bodyPr>
            <a:lstStyle/>
            <a:p>
              <a:pPr algn="ct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六、工艺关系和组织关系</a:t>
              </a:r>
              <a:endParaRPr lang="zh-CN" altLang="en-US" dirty="0">
                <a:latin typeface="微软雅黑" panose="020B0503020204020204" pitchFamily="34" charset="-122"/>
                <a:ea typeface="微软雅黑" panose="020B0503020204020204" pitchFamily="34" charset="-122"/>
              </a:endParaRPr>
            </a:p>
          </p:txBody>
        </p:sp>
      </p:grpSp>
      <p:grpSp>
        <p:nvGrpSpPr>
          <p:cNvPr id="29" name="组合 28"/>
          <p:cNvGrpSpPr/>
          <p:nvPr/>
        </p:nvGrpSpPr>
        <p:grpSpPr bwMode="auto">
          <a:xfrm>
            <a:off x="4082157" y="3862388"/>
            <a:ext cx="3250620" cy="696913"/>
            <a:chOff x="1783392" y="3155950"/>
            <a:chExt cx="3250622" cy="696912"/>
          </a:xfrm>
        </p:grpSpPr>
        <p:sp>
          <p:nvSpPr>
            <p:cNvPr id="32" name="Freeform 7"/>
            <p:cNvSpPr/>
            <p:nvPr/>
          </p:nvSpPr>
          <p:spPr bwMode="auto">
            <a:xfrm>
              <a:off x="1800275" y="3155950"/>
              <a:ext cx="3233739"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5" name="TextBox 34"/>
            <p:cNvSpPr txBox="1">
              <a:spLocks noChangeArrowheads="1"/>
            </p:cNvSpPr>
            <p:nvPr/>
          </p:nvSpPr>
          <p:spPr bwMode="auto">
            <a:xfrm>
              <a:off x="1783392" y="3314976"/>
              <a:ext cx="3221860" cy="369332"/>
            </a:xfrm>
            <a:prstGeom prst="rect">
              <a:avLst/>
            </a:prstGeom>
            <a:noFill/>
            <a:ln w="9525">
              <a:noFill/>
              <a:miter lim="800000"/>
            </a:ln>
          </p:spPr>
          <p:txBody>
            <a:bodyPr>
              <a:spAutoFit/>
            </a:bodyPr>
            <a:lstStyle/>
            <a:p>
              <a:pPr algn="ct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七、紧前、紧后和平行工作</a:t>
              </a:r>
              <a:endParaRPr lang="zh-CN" alt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bwMode="auto">
          <a:xfrm>
            <a:off x="4099040" y="4941886"/>
            <a:ext cx="3233737" cy="693738"/>
            <a:chOff x="1800275" y="3989388"/>
            <a:chExt cx="3233739" cy="694921"/>
          </a:xfrm>
        </p:grpSpPr>
        <p:sp>
          <p:nvSpPr>
            <p:cNvPr id="41" name="Freeform 8"/>
            <p:cNvSpPr/>
            <p:nvPr/>
          </p:nvSpPr>
          <p:spPr bwMode="auto">
            <a:xfrm>
              <a:off x="1800275" y="3989388"/>
              <a:ext cx="3233739" cy="694921"/>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42" name="TextBox 37"/>
            <p:cNvSpPr txBox="1">
              <a:spLocks noChangeArrowheads="1"/>
            </p:cNvSpPr>
            <p:nvPr/>
          </p:nvSpPr>
          <p:spPr bwMode="auto">
            <a:xfrm>
              <a:off x="1812154" y="4163929"/>
              <a:ext cx="3221860" cy="369962"/>
            </a:xfrm>
            <a:prstGeom prst="rect">
              <a:avLst/>
            </a:prstGeom>
            <a:noFill/>
            <a:ln w="9525">
              <a:noFill/>
              <a:miter lim="800000"/>
            </a:ln>
          </p:spPr>
          <p:txBody>
            <a:bodyPr>
              <a:spAutoFit/>
            </a:bodyPr>
            <a:lstStyle/>
            <a:p>
              <a:pPr algn="ctr">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八、先行工作和后续工作</a:t>
              </a: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p:transition spd="slow" advTm="5140">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858838" y="1628800"/>
            <a:ext cx="2522537" cy="2520950"/>
            <a:chOff x="1131888" y="1470025"/>
            <a:chExt cx="2098675" cy="2098676"/>
          </a:xfrm>
        </p:grpSpPr>
        <p:sp>
          <p:nvSpPr>
            <p:cNvPr id="117777" name="Oval 9"/>
            <p:cNvSpPr>
              <a:spLocks noChangeArrowheads="1"/>
            </p:cNvSpPr>
            <p:nvPr/>
          </p:nvSpPr>
          <p:spPr bwMode="auto">
            <a:xfrm>
              <a:off x="1131888" y="1470025"/>
              <a:ext cx="2098675" cy="2098676"/>
            </a:xfrm>
            <a:prstGeom prst="ellipse">
              <a:avLst/>
            </a:prstGeom>
            <a:solidFill>
              <a:schemeClr val="tx1"/>
            </a:solidFill>
            <a:ln w="9525">
              <a:noFill/>
              <a:round/>
            </a:ln>
          </p:spPr>
          <p:txBody>
            <a:bodyPr/>
            <a:lstStyle/>
            <a:p>
              <a:pPr>
                <a:buFont typeface="Arial" panose="020B0604020202020204" pitchFamily="34" charset="0"/>
                <a:buNone/>
              </a:pPr>
              <a:endParaRPr lang="zh-CN" altLang="en-US"/>
            </a:p>
          </p:txBody>
        </p:sp>
        <p:sp>
          <p:nvSpPr>
            <p:cNvPr id="117778"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ln>
          </p:spPr>
          <p:txBody>
            <a:bodyPr/>
            <a:lstStyle/>
            <a:p>
              <a:endParaRPr lang="zh-CN" altLang="en-US"/>
            </a:p>
          </p:txBody>
        </p:sp>
      </p:grpSp>
      <p:sp>
        <p:nvSpPr>
          <p:cNvPr id="7" name="TextBox 6"/>
          <p:cNvSpPr txBox="1">
            <a:spLocks noChangeArrowheads="1"/>
          </p:cNvSpPr>
          <p:nvPr/>
        </p:nvSpPr>
        <p:spPr bwMode="auto">
          <a:xfrm>
            <a:off x="697781" y="4472013"/>
            <a:ext cx="2880319" cy="1077218"/>
          </a:xfrm>
          <a:prstGeom prst="rect">
            <a:avLst/>
          </a:prstGeom>
          <a:solidFill>
            <a:schemeClr val="tx1"/>
          </a:solidFill>
          <a:ln w="9525">
            <a:noFill/>
            <a:miter lim="800000"/>
          </a:ln>
        </p:spPr>
        <p:txBody>
          <a:bodyPr wrap="square">
            <a:spAutoFit/>
          </a:bodyPr>
          <a:lstStyle/>
          <a:p>
            <a:pPr algn="ctr">
              <a:buFont typeface="Arial" panose="020B0604020202020204" pitchFamily="34" charset="0"/>
              <a:buNone/>
            </a:pPr>
            <a:r>
              <a:rPr lang="zh-CN" altLang="en-US" sz="3200" dirty="0">
                <a:solidFill>
                  <a:schemeClr val="accent2"/>
                </a:solidFill>
                <a:latin typeface="+mn-ea"/>
                <a:ea typeface="+mn-ea"/>
              </a:rPr>
              <a:t>职业技能知识点考核</a:t>
            </a:r>
            <a:endParaRPr lang="zh-CN" altLang="en-US" sz="3200" dirty="0">
              <a:solidFill>
                <a:schemeClr val="accent2"/>
              </a:solidFill>
              <a:latin typeface="+mn-ea"/>
              <a:ea typeface="+mn-ea"/>
            </a:endParaRPr>
          </a:p>
        </p:txBody>
      </p:sp>
      <p:sp>
        <p:nvSpPr>
          <p:cNvPr id="25" name="TextBox 24"/>
          <p:cNvSpPr txBox="1"/>
          <p:nvPr/>
        </p:nvSpPr>
        <p:spPr>
          <a:xfrm>
            <a:off x="3978449" y="1242037"/>
            <a:ext cx="7232500" cy="4198393"/>
          </a:xfrm>
          <a:prstGeom prst="rect">
            <a:avLst/>
          </a:prstGeom>
          <a:noFill/>
        </p:spPr>
        <p:txBody>
          <a:bodyPr wrap="square" rtlCol="0">
            <a:spAutoFit/>
          </a:bodyPr>
          <a:lstStyle/>
          <a:p>
            <a:pPr>
              <a:lnSpc>
                <a:spcPct val="150000"/>
              </a:lnSpc>
            </a:pPr>
            <a:r>
              <a:rPr lang="en-US" altLang="zh-CN" dirty="0">
                <a:latin typeface="+mn-ea"/>
                <a:ea typeface="+mn-ea"/>
              </a:rPr>
              <a:t>3</a:t>
            </a:r>
            <a:r>
              <a:rPr lang="zh-CN" altLang="en-US" dirty="0">
                <a:latin typeface="+mn-ea"/>
                <a:ea typeface="+mn-ea"/>
              </a:rPr>
              <a:t>．某项工作有两项紧后工作 </a:t>
            </a:r>
            <a:r>
              <a:rPr lang="en-US" altLang="zh-CN" dirty="0">
                <a:latin typeface="+mn-ea"/>
                <a:ea typeface="+mn-ea"/>
              </a:rPr>
              <a:t>C</a:t>
            </a:r>
            <a:r>
              <a:rPr lang="zh-CN" altLang="en-US" dirty="0">
                <a:latin typeface="+mn-ea"/>
                <a:ea typeface="+mn-ea"/>
              </a:rPr>
              <a:t>、</a:t>
            </a:r>
            <a:r>
              <a:rPr lang="en-US" altLang="zh-CN" dirty="0">
                <a:latin typeface="+mn-ea"/>
                <a:ea typeface="+mn-ea"/>
              </a:rPr>
              <a:t>D</a:t>
            </a:r>
            <a:r>
              <a:rPr lang="zh-CN" altLang="en-US" dirty="0">
                <a:latin typeface="+mn-ea"/>
                <a:ea typeface="+mn-ea"/>
              </a:rPr>
              <a:t>：最迟完成时间：</a:t>
            </a:r>
            <a:r>
              <a:rPr lang="en-US" altLang="zh-CN" dirty="0">
                <a:latin typeface="+mn-ea"/>
                <a:ea typeface="+mn-ea"/>
              </a:rPr>
              <a:t>C =20</a:t>
            </a:r>
            <a:r>
              <a:rPr lang="zh-CN" altLang="en-US" dirty="0">
                <a:latin typeface="+mn-ea"/>
                <a:ea typeface="+mn-ea"/>
              </a:rPr>
              <a:t>天，</a:t>
            </a:r>
            <a:r>
              <a:rPr lang="en-US" altLang="zh-CN" dirty="0">
                <a:latin typeface="+mn-ea"/>
                <a:ea typeface="+mn-ea"/>
              </a:rPr>
              <a:t>D=15</a:t>
            </a:r>
            <a:r>
              <a:rPr lang="zh-CN" altLang="en-US" dirty="0">
                <a:latin typeface="+mn-ea"/>
                <a:ea typeface="+mn-ea"/>
              </a:rPr>
              <a:t>天；工作持 续时间：</a:t>
            </a:r>
            <a:r>
              <a:rPr lang="en-US" altLang="zh-CN" dirty="0">
                <a:latin typeface="+mn-ea"/>
                <a:ea typeface="+mn-ea"/>
              </a:rPr>
              <a:t>C =7</a:t>
            </a:r>
            <a:r>
              <a:rPr lang="zh-CN" altLang="en-US" dirty="0">
                <a:latin typeface="+mn-ea"/>
                <a:ea typeface="+mn-ea"/>
              </a:rPr>
              <a:t>天，</a:t>
            </a:r>
            <a:r>
              <a:rPr lang="en-US" altLang="zh-CN" dirty="0">
                <a:latin typeface="+mn-ea"/>
                <a:ea typeface="+mn-ea"/>
              </a:rPr>
              <a:t>D=12</a:t>
            </a:r>
            <a:r>
              <a:rPr lang="zh-CN" altLang="en-US" dirty="0">
                <a:latin typeface="+mn-ea"/>
                <a:ea typeface="+mn-ea"/>
              </a:rPr>
              <a:t>天，则本工作的最迟完成时间是（　　） </a:t>
            </a:r>
            <a:endParaRPr lang="en-US" altLang="zh-CN" dirty="0">
              <a:latin typeface="+mn-ea"/>
              <a:ea typeface="+mn-ea"/>
            </a:endParaRPr>
          </a:p>
          <a:p>
            <a:pPr marL="342900" indent="-342900">
              <a:lnSpc>
                <a:spcPct val="150000"/>
              </a:lnSpc>
              <a:buAutoNum type="alphaUcPeriod"/>
            </a:pPr>
            <a:r>
              <a:rPr lang="en-US" altLang="zh-CN" dirty="0">
                <a:latin typeface="+mn-ea"/>
                <a:ea typeface="+mn-ea"/>
              </a:rPr>
              <a:t>13 </a:t>
            </a:r>
            <a:r>
              <a:rPr lang="zh-CN" altLang="en-US" dirty="0">
                <a:latin typeface="+mn-ea"/>
                <a:ea typeface="+mn-ea"/>
              </a:rPr>
              <a:t>天 </a:t>
            </a:r>
            <a:r>
              <a:rPr lang="en-US" altLang="zh-CN" dirty="0">
                <a:latin typeface="+mn-ea"/>
                <a:ea typeface="+mn-ea"/>
              </a:rPr>
              <a:t>B. 3 </a:t>
            </a:r>
            <a:r>
              <a:rPr lang="zh-CN" altLang="en-US" dirty="0">
                <a:latin typeface="+mn-ea"/>
                <a:ea typeface="+mn-ea"/>
              </a:rPr>
              <a:t>天 </a:t>
            </a:r>
            <a:r>
              <a:rPr lang="en-US" altLang="zh-CN" dirty="0">
                <a:latin typeface="+mn-ea"/>
                <a:ea typeface="+mn-ea"/>
              </a:rPr>
              <a:t>C. 8 </a:t>
            </a:r>
            <a:r>
              <a:rPr lang="zh-CN" altLang="en-US" dirty="0">
                <a:latin typeface="+mn-ea"/>
                <a:ea typeface="+mn-ea"/>
              </a:rPr>
              <a:t>天 </a:t>
            </a:r>
            <a:r>
              <a:rPr lang="en-US" altLang="zh-CN" dirty="0">
                <a:latin typeface="+mn-ea"/>
                <a:ea typeface="+mn-ea"/>
              </a:rPr>
              <a:t>D. 15 </a:t>
            </a:r>
            <a:r>
              <a:rPr lang="zh-CN" altLang="en-US" dirty="0">
                <a:latin typeface="+mn-ea"/>
                <a:ea typeface="+mn-ea"/>
              </a:rPr>
              <a:t>天 </a:t>
            </a:r>
            <a:endParaRPr lang="en-US" altLang="zh-CN" dirty="0">
              <a:latin typeface="+mn-ea"/>
              <a:ea typeface="+mn-ea"/>
            </a:endParaRPr>
          </a:p>
          <a:p>
            <a:pPr>
              <a:lnSpc>
                <a:spcPct val="150000"/>
              </a:lnSpc>
            </a:pPr>
            <a:endParaRPr lang="en-US" altLang="zh-CN" dirty="0">
              <a:latin typeface="+mn-ea"/>
              <a:ea typeface="+mn-ea"/>
            </a:endParaRPr>
          </a:p>
          <a:p>
            <a:pPr>
              <a:lnSpc>
                <a:spcPct val="150000"/>
              </a:lnSpc>
            </a:pPr>
            <a:r>
              <a:rPr lang="en-US" altLang="zh-CN" dirty="0">
                <a:latin typeface="+mn-ea"/>
                <a:ea typeface="+mn-ea"/>
              </a:rPr>
              <a:t>4</a:t>
            </a:r>
            <a:r>
              <a:rPr lang="zh-CN" altLang="en-US" dirty="0">
                <a:latin typeface="+mn-ea"/>
                <a:ea typeface="+mn-ea"/>
              </a:rPr>
              <a:t>．关于自由时差和总时差，下列说法中错误的是（　　）</a:t>
            </a:r>
            <a:endParaRPr lang="en-US" altLang="zh-CN" dirty="0">
              <a:latin typeface="+mn-ea"/>
              <a:ea typeface="+mn-ea"/>
            </a:endParaRPr>
          </a:p>
          <a:p>
            <a:pPr>
              <a:lnSpc>
                <a:spcPct val="150000"/>
              </a:lnSpc>
            </a:pPr>
            <a:r>
              <a:rPr lang="zh-CN" altLang="en-US" dirty="0">
                <a:latin typeface="+mn-ea"/>
                <a:ea typeface="+mn-ea"/>
              </a:rPr>
              <a:t> </a:t>
            </a:r>
            <a:r>
              <a:rPr lang="en-US" altLang="zh-CN" dirty="0">
                <a:latin typeface="+mn-ea"/>
                <a:ea typeface="+mn-ea"/>
              </a:rPr>
              <a:t>A. </a:t>
            </a:r>
            <a:r>
              <a:rPr lang="zh-CN" altLang="en-US" dirty="0">
                <a:latin typeface="+mn-ea"/>
                <a:ea typeface="+mn-ea"/>
              </a:rPr>
              <a:t>自由时差为零，总时差必定为零 </a:t>
            </a:r>
            <a:endParaRPr lang="en-US" altLang="zh-CN" dirty="0">
              <a:latin typeface="+mn-ea"/>
              <a:ea typeface="+mn-ea"/>
            </a:endParaRPr>
          </a:p>
          <a:p>
            <a:pPr>
              <a:lnSpc>
                <a:spcPct val="150000"/>
              </a:lnSpc>
            </a:pPr>
            <a:r>
              <a:rPr lang="en-US" altLang="zh-CN" dirty="0">
                <a:latin typeface="+mn-ea"/>
                <a:ea typeface="+mn-ea"/>
              </a:rPr>
              <a:t>B. </a:t>
            </a:r>
            <a:r>
              <a:rPr lang="zh-CN" altLang="en-US" dirty="0">
                <a:latin typeface="+mn-ea"/>
                <a:ea typeface="+mn-ea"/>
              </a:rPr>
              <a:t>总时差为零，自由时差必为零 </a:t>
            </a:r>
            <a:endParaRPr lang="en-US" altLang="zh-CN" dirty="0">
              <a:latin typeface="+mn-ea"/>
              <a:ea typeface="+mn-ea"/>
            </a:endParaRPr>
          </a:p>
          <a:p>
            <a:pPr>
              <a:lnSpc>
                <a:spcPct val="150000"/>
              </a:lnSpc>
            </a:pPr>
            <a:r>
              <a:rPr lang="en-US" altLang="zh-CN" dirty="0">
                <a:latin typeface="+mn-ea"/>
                <a:ea typeface="+mn-ea"/>
              </a:rPr>
              <a:t>C. </a:t>
            </a:r>
            <a:r>
              <a:rPr lang="zh-CN" altLang="en-US" dirty="0">
                <a:latin typeface="+mn-ea"/>
                <a:ea typeface="+mn-ea"/>
              </a:rPr>
              <a:t>不影响总工期的前提下，工作的机动时间为总时差 </a:t>
            </a:r>
            <a:endParaRPr lang="en-US" altLang="zh-CN" dirty="0">
              <a:latin typeface="+mn-ea"/>
              <a:ea typeface="+mn-ea"/>
            </a:endParaRPr>
          </a:p>
          <a:p>
            <a:pPr>
              <a:lnSpc>
                <a:spcPct val="150000"/>
              </a:lnSpc>
            </a:pPr>
            <a:r>
              <a:rPr lang="en-US" altLang="zh-CN" dirty="0">
                <a:latin typeface="+mn-ea"/>
                <a:ea typeface="+mn-ea"/>
              </a:rPr>
              <a:t>D. </a:t>
            </a:r>
            <a:r>
              <a:rPr lang="zh-CN" altLang="en-US" dirty="0">
                <a:latin typeface="+mn-ea"/>
                <a:ea typeface="+mn-ea"/>
              </a:rPr>
              <a:t>不影响紧后工序最早开始的前提下，工作的机动时间为自由时差</a:t>
            </a:r>
            <a:endParaRPr lang="zh-CN" altLang="en-US" dirty="0">
              <a:latin typeface="+mn-ea"/>
              <a:ea typeface="+mn-ea"/>
            </a:endParaRPr>
          </a:p>
        </p:txBody>
      </p:sp>
      <p:sp>
        <p:nvSpPr>
          <p:cNvPr id="8" name="TextBox 26"/>
          <p:cNvSpPr txBox="1"/>
          <p:nvPr/>
        </p:nvSpPr>
        <p:spPr>
          <a:xfrm>
            <a:off x="1381758" y="116632"/>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职业技能知识点考核</a:t>
            </a:r>
            <a:endParaRPr lang="zh-CN" altLang="en-US" dirty="0">
              <a:solidFill>
                <a:schemeClr val="accent2"/>
              </a:solidFill>
              <a:latin typeface="+mn-ea"/>
              <a:ea typeface="+mn-ea"/>
            </a:endParaRPr>
          </a:p>
        </p:txBody>
      </p:sp>
    </p:spTree>
  </p:cSld>
  <p:clrMapOvr>
    <a:masterClrMapping/>
  </p:clrMapOvr>
  <p:transition spd="slow" advTm="653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849909" y="1844824"/>
            <a:ext cx="6840760" cy="3782895"/>
          </a:xfrm>
          <a:prstGeom prst="rect">
            <a:avLst/>
          </a:prstGeom>
          <a:noFill/>
        </p:spPr>
        <p:txBody>
          <a:bodyPr wrap="square" rtlCol="0">
            <a:spAutoFit/>
          </a:bodyPr>
          <a:lstStyle/>
          <a:p>
            <a:pPr>
              <a:lnSpc>
                <a:spcPct val="150000"/>
              </a:lnSpc>
            </a:pPr>
            <a:r>
              <a:rPr lang="zh-CN" altLang="en-US" dirty="0">
                <a:latin typeface="+mn-ea"/>
                <a:ea typeface="+mn-ea"/>
              </a:rPr>
              <a:t>三、判断题 </a:t>
            </a:r>
            <a:endParaRPr lang="en-US" altLang="zh-CN" dirty="0">
              <a:latin typeface="+mn-ea"/>
              <a:ea typeface="+mn-ea"/>
            </a:endParaRPr>
          </a:p>
          <a:p>
            <a:pPr>
              <a:lnSpc>
                <a:spcPct val="150000"/>
              </a:lnSpc>
            </a:pPr>
            <a:r>
              <a:rPr lang="en-US" altLang="zh-CN" dirty="0">
                <a:latin typeface="+mn-ea"/>
                <a:ea typeface="+mn-ea"/>
              </a:rPr>
              <a:t> 1</a:t>
            </a:r>
            <a:r>
              <a:rPr lang="zh-CN" altLang="en-US" dirty="0">
                <a:latin typeface="+mn-ea"/>
                <a:ea typeface="+mn-ea"/>
              </a:rPr>
              <a:t>．网络中不允许出现闭合回路。（　　）</a:t>
            </a:r>
            <a:endParaRPr lang="en-US" altLang="zh-CN" dirty="0">
              <a:latin typeface="+mn-ea"/>
              <a:ea typeface="+mn-ea"/>
            </a:endParaRPr>
          </a:p>
          <a:p>
            <a:pPr>
              <a:lnSpc>
                <a:spcPct val="150000"/>
              </a:lnSpc>
            </a:pPr>
            <a:r>
              <a:rPr lang="zh-CN" altLang="en-US" dirty="0">
                <a:latin typeface="+mn-ea"/>
                <a:ea typeface="+mn-ea"/>
              </a:rPr>
              <a:t> </a:t>
            </a:r>
            <a:r>
              <a:rPr lang="en-US" altLang="zh-CN" dirty="0">
                <a:latin typeface="+mn-ea"/>
                <a:ea typeface="+mn-ea"/>
              </a:rPr>
              <a:t>2</a:t>
            </a:r>
            <a:r>
              <a:rPr lang="zh-CN" altLang="en-US" dirty="0">
                <a:latin typeface="+mn-ea"/>
                <a:ea typeface="+mn-ea"/>
              </a:rPr>
              <a:t>．在双代号网络图中，虚箭杆只具有断路与联系作用。（　　）      </a:t>
            </a:r>
            <a:endParaRPr lang="en-US" altLang="zh-CN" dirty="0">
              <a:latin typeface="+mn-ea"/>
              <a:ea typeface="+mn-ea"/>
            </a:endParaRPr>
          </a:p>
          <a:p>
            <a:pPr>
              <a:lnSpc>
                <a:spcPct val="150000"/>
              </a:lnSpc>
            </a:pPr>
            <a:r>
              <a:rPr lang="en-US" altLang="zh-CN" dirty="0">
                <a:latin typeface="+mn-ea"/>
                <a:ea typeface="+mn-ea"/>
              </a:rPr>
              <a:t> 3</a:t>
            </a:r>
            <a:r>
              <a:rPr lang="zh-CN" altLang="en-US" dirty="0">
                <a:latin typeface="+mn-ea"/>
                <a:ea typeface="+mn-ea"/>
              </a:rPr>
              <a:t>．总时差具有双重性，既为本工作所有，又属于整条线路。（　　）</a:t>
            </a:r>
            <a:endParaRPr lang="en-US" altLang="zh-CN" dirty="0">
              <a:latin typeface="+mn-ea"/>
              <a:ea typeface="+mn-ea"/>
            </a:endParaRPr>
          </a:p>
          <a:p>
            <a:pPr>
              <a:lnSpc>
                <a:spcPct val="150000"/>
              </a:lnSpc>
            </a:pPr>
            <a:r>
              <a:rPr lang="zh-CN" altLang="en-US" dirty="0">
                <a:latin typeface="+mn-ea"/>
                <a:ea typeface="+mn-ea"/>
              </a:rPr>
              <a:t> </a:t>
            </a:r>
            <a:r>
              <a:rPr lang="en-US" altLang="zh-CN" dirty="0">
                <a:latin typeface="+mn-ea"/>
                <a:ea typeface="+mn-ea"/>
              </a:rPr>
              <a:t>4</a:t>
            </a:r>
            <a:r>
              <a:rPr lang="zh-CN" altLang="en-US" dirty="0">
                <a:latin typeface="+mn-ea"/>
                <a:ea typeface="+mn-ea"/>
              </a:rPr>
              <a:t>．双代号网络图中不允许出现箭线交叉。（　　）</a:t>
            </a:r>
            <a:endParaRPr lang="en-US" altLang="zh-CN" dirty="0">
              <a:latin typeface="+mn-ea"/>
              <a:ea typeface="+mn-ea"/>
            </a:endParaRPr>
          </a:p>
          <a:p>
            <a:pPr>
              <a:lnSpc>
                <a:spcPct val="150000"/>
              </a:lnSpc>
            </a:pPr>
            <a:r>
              <a:rPr lang="zh-CN" altLang="en-US" dirty="0">
                <a:latin typeface="+mn-ea"/>
                <a:ea typeface="+mn-ea"/>
              </a:rPr>
              <a:t> </a:t>
            </a:r>
            <a:r>
              <a:rPr lang="en-US" altLang="zh-CN" dirty="0">
                <a:latin typeface="+mn-ea"/>
                <a:ea typeface="+mn-ea"/>
              </a:rPr>
              <a:t>5</a:t>
            </a:r>
            <a:r>
              <a:rPr lang="zh-CN" altLang="en-US" dirty="0">
                <a:latin typeface="+mn-ea"/>
                <a:ea typeface="+mn-ea"/>
              </a:rPr>
              <a:t>．网络中通常只允许出现一条关键线路。（　　） </a:t>
            </a:r>
            <a:endParaRPr lang="en-US" altLang="zh-CN" dirty="0">
              <a:latin typeface="+mn-ea"/>
              <a:ea typeface="+mn-ea"/>
            </a:endParaRPr>
          </a:p>
          <a:p>
            <a:pPr>
              <a:lnSpc>
                <a:spcPct val="150000"/>
              </a:lnSpc>
            </a:pPr>
            <a:r>
              <a:rPr lang="en-US" altLang="zh-CN" dirty="0">
                <a:latin typeface="+mn-ea"/>
                <a:ea typeface="+mn-ea"/>
              </a:rPr>
              <a:t> 6</a:t>
            </a:r>
            <a:r>
              <a:rPr lang="zh-CN" altLang="en-US" dirty="0">
                <a:latin typeface="+mn-ea"/>
                <a:ea typeface="+mn-ea"/>
              </a:rPr>
              <a:t>．网络图中的逻辑关系就是指工作的先后顺序。（　　） </a:t>
            </a:r>
            <a:endParaRPr lang="en-US" altLang="zh-CN" dirty="0">
              <a:latin typeface="+mn-ea"/>
              <a:ea typeface="+mn-ea"/>
            </a:endParaRPr>
          </a:p>
          <a:p>
            <a:pPr>
              <a:lnSpc>
                <a:spcPct val="150000"/>
              </a:lnSpc>
            </a:pPr>
            <a:r>
              <a:rPr lang="en-US" altLang="zh-CN" dirty="0">
                <a:latin typeface="+mn-ea"/>
                <a:ea typeface="+mn-ea"/>
              </a:rPr>
              <a:t> 7</a:t>
            </a:r>
            <a:r>
              <a:rPr lang="zh-CN" altLang="en-US" dirty="0">
                <a:latin typeface="+mn-ea"/>
                <a:ea typeface="+mn-ea"/>
              </a:rPr>
              <a:t>．总时差总是大于或等于零。（　　）</a:t>
            </a:r>
            <a:endParaRPr lang="zh-CN" altLang="en-US" dirty="0">
              <a:latin typeface="+mn-ea"/>
              <a:ea typeface="+mn-ea"/>
            </a:endParaRPr>
          </a:p>
        </p:txBody>
      </p:sp>
      <p:sp>
        <p:nvSpPr>
          <p:cNvPr id="4" name="TextBox 26"/>
          <p:cNvSpPr txBox="1"/>
          <p:nvPr/>
        </p:nvSpPr>
        <p:spPr>
          <a:xfrm>
            <a:off x="1381758" y="116632"/>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职业技能知识点考核</a:t>
            </a:r>
            <a:endParaRPr lang="zh-CN" altLang="en-US" dirty="0">
              <a:solidFill>
                <a:schemeClr val="accent2"/>
              </a:solidFill>
              <a:latin typeface="+mn-ea"/>
              <a:ea typeface="+mn-ea"/>
            </a:endParaRPr>
          </a:p>
        </p:txBody>
      </p:sp>
    </p:spTree>
  </p:cSld>
  <p:clrMapOvr>
    <a:masterClrMapping/>
  </p:clrMapOvr>
  <p:transition spd="slow" advTm="6532">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766417" y="1286236"/>
            <a:ext cx="8148387" cy="874407"/>
          </a:xfrm>
          <a:prstGeom prst="rect">
            <a:avLst/>
          </a:prstGeom>
          <a:noFill/>
        </p:spPr>
        <p:txBody>
          <a:bodyPr wrap="square" rtlCol="0">
            <a:spAutoFit/>
          </a:bodyPr>
          <a:lstStyle/>
          <a:p>
            <a:pPr>
              <a:lnSpc>
                <a:spcPct val="150000"/>
              </a:lnSpc>
            </a:pPr>
            <a:r>
              <a:rPr lang="zh-CN" altLang="en-US" dirty="0">
                <a:latin typeface="+mn-ea"/>
                <a:ea typeface="+mn-ea"/>
              </a:rPr>
              <a:t>四、绘图题某工程由九项工作组成，它们之间的网络逻辑关系如表</a:t>
            </a:r>
            <a:r>
              <a:rPr lang="en-US" altLang="zh-CN" dirty="0">
                <a:latin typeface="+mn-ea"/>
                <a:ea typeface="+mn-ea"/>
              </a:rPr>
              <a:t>3-8 </a:t>
            </a:r>
            <a:r>
              <a:rPr lang="zh-CN" altLang="en-US" dirty="0">
                <a:latin typeface="+mn-ea"/>
                <a:ea typeface="+mn-ea"/>
              </a:rPr>
              <a:t>所示，试绘制双代号网络图。</a:t>
            </a:r>
            <a:endParaRPr lang="zh-CN" altLang="en-US" dirty="0">
              <a:latin typeface="+mn-ea"/>
              <a:ea typeface="+mn-ea"/>
            </a:endParaRPr>
          </a:p>
        </p:txBody>
      </p:sp>
      <p:pic>
        <p:nvPicPr>
          <p:cNvPr id="2" name="图片 1"/>
          <p:cNvPicPr>
            <a:picLocks noChangeAspect="1"/>
          </p:cNvPicPr>
          <p:nvPr/>
        </p:nvPicPr>
        <p:blipFill>
          <a:blip r:embed="rId1"/>
          <a:stretch>
            <a:fillRect/>
          </a:stretch>
        </p:blipFill>
        <p:spPr>
          <a:xfrm>
            <a:off x="1777901" y="2420888"/>
            <a:ext cx="8030950" cy="3799213"/>
          </a:xfrm>
          <a:prstGeom prst="rect">
            <a:avLst/>
          </a:prstGeom>
        </p:spPr>
      </p:pic>
      <p:sp>
        <p:nvSpPr>
          <p:cNvPr id="5" name="TextBox 26"/>
          <p:cNvSpPr txBox="1"/>
          <p:nvPr/>
        </p:nvSpPr>
        <p:spPr>
          <a:xfrm>
            <a:off x="1381758" y="116632"/>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职业技能知识点考核</a:t>
            </a:r>
            <a:endParaRPr lang="zh-CN" altLang="en-US" dirty="0">
              <a:solidFill>
                <a:schemeClr val="accent2"/>
              </a:solidFill>
              <a:latin typeface="+mn-ea"/>
              <a:ea typeface="+mn-ea"/>
            </a:endParaRPr>
          </a:p>
        </p:txBody>
      </p:sp>
    </p:spTree>
  </p:cSld>
  <p:clrMapOvr>
    <a:masterClrMapping/>
  </p:clrMapOvr>
  <p:transition spd="slow" advTm="6532">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625773" y="1124744"/>
            <a:ext cx="6840760" cy="4198393"/>
          </a:xfrm>
          <a:prstGeom prst="rect">
            <a:avLst/>
          </a:prstGeom>
          <a:noFill/>
        </p:spPr>
        <p:txBody>
          <a:bodyPr wrap="square" rtlCol="0">
            <a:spAutoFit/>
          </a:bodyPr>
          <a:lstStyle/>
          <a:p>
            <a:pPr>
              <a:lnSpc>
                <a:spcPct val="150000"/>
              </a:lnSpc>
            </a:pPr>
            <a:r>
              <a:rPr lang="zh-CN" altLang="en-US" dirty="0">
                <a:latin typeface="+mn-ea"/>
                <a:ea typeface="+mn-ea"/>
              </a:rPr>
              <a:t>五、计算题 </a:t>
            </a:r>
            <a:endParaRPr lang="en-US" altLang="zh-CN" dirty="0">
              <a:latin typeface="+mn-ea"/>
              <a:ea typeface="+mn-ea"/>
            </a:endParaRPr>
          </a:p>
          <a:p>
            <a:pPr>
              <a:lnSpc>
                <a:spcPct val="150000"/>
              </a:lnSpc>
            </a:pPr>
            <a:r>
              <a:rPr lang="en-US" altLang="zh-CN" dirty="0">
                <a:latin typeface="+mn-ea"/>
                <a:ea typeface="+mn-ea"/>
              </a:rPr>
              <a:t>1. </a:t>
            </a:r>
            <a:r>
              <a:rPr lang="zh-CN" altLang="en-US" dirty="0">
                <a:latin typeface="+mn-ea"/>
                <a:ea typeface="+mn-ea"/>
              </a:rPr>
              <a:t>计算图 </a:t>
            </a:r>
            <a:r>
              <a:rPr lang="en-US" altLang="zh-CN" dirty="0">
                <a:latin typeface="+mn-ea"/>
                <a:ea typeface="+mn-ea"/>
              </a:rPr>
              <a:t>3-54 </a:t>
            </a:r>
            <a:r>
              <a:rPr lang="zh-CN" altLang="en-US" dirty="0">
                <a:latin typeface="+mn-ea"/>
                <a:ea typeface="+mn-ea"/>
              </a:rPr>
              <a:t>所示双代号网络图的各项时间参数。</a:t>
            </a:r>
            <a:endParaRPr lang="zh-CN" altLang="en-US" dirty="0">
              <a:latin typeface="+mn-ea"/>
              <a:ea typeface="+mn-ea"/>
            </a:endParaRPr>
          </a:p>
          <a:p>
            <a:pPr>
              <a:lnSpc>
                <a:spcPct val="150000"/>
              </a:lnSpc>
            </a:pPr>
            <a:r>
              <a:rPr lang="en-US" altLang="zh-CN" dirty="0">
                <a:latin typeface="+mn-ea"/>
                <a:ea typeface="+mn-ea"/>
              </a:rPr>
              <a:t>2. </a:t>
            </a:r>
            <a:r>
              <a:rPr lang="zh-CN" altLang="en-US" dirty="0">
                <a:latin typeface="+mn-ea"/>
                <a:ea typeface="+mn-ea"/>
              </a:rPr>
              <a:t>某工程分为 </a:t>
            </a:r>
            <a:r>
              <a:rPr lang="en-US" altLang="zh-CN" dirty="0">
                <a:latin typeface="+mn-ea"/>
                <a:ea typeface="+mn-ea"/>
              </a:rPr>
              <a:t>4 </a:t>
            </a:r>
            <a:r>
              <a:rPr lang="zh-CN" altLang="en-US" dirty="0">
                <a:latin typeface="+mn-ea"/>
                <a:ea typeface="+mn-ea"/>
              </a:rPr>
              <a:t>个施工段，施工过程及其延续时间为：砌围护墙及隔墙 </a:t>
            </a:r>
            <a:r>
              <a:rPr lang="en-US" altLang="zh-CN" dirty="0">
                <a:latin typeface="+mn-ea"/>
                <a:ea typeface="+mn-ea"/>
              </a:rPr>
              <a:t>12 </a:t>
            </a:r>
            <a:r>
              <a:rPr lang="zh-CN" altLang="en-US" dirty="0">
                <a:latin typeface="+mn-ea"/>
                <a:ea typeface="+mn-ea"/>
              </a:rPr>
              <a:t>天，内 外抹灰</a:t>
            </a:r>
            <a:r>
              <a:rPr lang="en-US" altLang="zh-CN" dirty="0">
                <a:latin typeface="+mn-ea"/>
                <a:ea typeface="+mn-ea"/>
              </a:rPr>
              <a:t>15 </a:t>
            </a:r>
            <a:r>
              <a:rPr lang="zh-CN" altLang="en-US" dirty="0">
                <a:latin typeface="+mn-ea"/>
                <a:ea typeface="+mn-ea"/>
              </a:rPr>
              <a:t>天，安铝合金门窗</a:t>
            </a:r>
            <a:r>
              <a:rPr lang="en-US" altLang="zh-CN" dirty="0">
                <a:latin typeface="+mn-ea"/>
                <a:ea typeface="+mn-ea"/>
              </a:rPr>
              <a:t>9 </a:t>
            </a:r>
            <a:r>
              <a:rPr lang="zh-CN" altLang="en-US" dirty="0">
                <a:latin typeface="+mn-ea"/>
                <a:ea typeface="+mn-ea"/>
              </a:rPr>
              <a:t>天，喷刷涂料</a:t>
            </a:r>
            <a:r>
              <a:rPr lang="en-US" altLang="zh-CN" dirty="0">
                <a:latin typeface="+mn-ea"/>
                <a:ea typeface="+mn-ea"/>
              </a:rPr>
              <a:t>12 </a:t>
            </a:r>
            <a:r>
              <a:rPr lang="zh-CN" altLang="en-US" dirty="0">
                <a:latin typeface="+mn-ea"/>
                <a:ea typeface="+mn-ea"/>
              </a:rPr>
              <a:t>天。拟组织瓦工、抹灰工、木工和 油工四个专业队组进行施工。试绘制单代号网络图。计算各项时间参数，并找出关 键线路。</a:t>
            </a:r>
            <a:endParaRPr lang="en-US" altLang="zh-CN" dirty="0">
              <a:latin typeface="+mn-ea"/>
              <a:ea typeface="+mn-ea"/>
            </a:endParaRPr>
          </a:p>
          <a:p>
            <a:pPr>
              <a:lnSpc>
                <a:spcPct val="150000"/>
              </a:lnSpc>
            </a:pPr>
            <a:r>
              <a:rPr lang="en-US" altLang="zh-CN" dirty="0">
                <a:latin typeface="+mn-ea"/>
                <a:ea typeface="+mn-ea"/>
              </a:rPr>
              <a:t>3. </a:t>
            </a:r>
            <a:r>
              <a:rPr lang="zh-CN" altLang="en-US" dirty="0">
                <a:latin typeface="+mn-ea"/>
                <a:ea typeface="+mn-ea"/>
              </a:rPr>
              <a:t>把图 </a:t>
            </a:r>
            <a:r>
              <a:rPr lang="en-US" altLang="zh-CN" dirty="0">
                <a:latin typeface="+mn-ea"/>
                <a:ea typeface="+mn-ea"/>
              </a:rPr>
              <a:t>3-55 </a:t>
            </a:r>
            <a:r>
              <a:rPr lang="zh-CN" altLang="en-US" dirty="0">
                <a:latin typeface="+mn-ea"/>
                <a:ea typeface="+mn-ea"/>
              </a:rPr>
              <a:t>所示双代号网络图绘制成双代号时标网络图。</a:t>
            </a:r>
            <a:endParaRPr lang="en-US" altLang="zh-CN" dirty="0">
              <a:latin typeface="+mn-ea"/>
              <a:ea typeface="+mn-ea"/>
            </a:endParaRPr>
          </a:p>
          <a:p>
            <a:pPr>
              <a:lnSpc>
                <a:spcPct val="150000"/>
              </a:lnSpc>
            </a:pPr>
            <a:r>
              <a:rPr lang="en-US" altLang="zh-CN" dirty="0">
                <a:latin typeface="+mn-ea"/>
                <a:ea typeface="+mn-ea"/>
              </a:rPr>
              <a:t>4</a:t>
            </a:r>
            <a:r>
              <a:rPr lang="zh-CN" altLang="en-US" dirty="0">
                <a:latin typeface="+mn-ea"/>
                <a:ea typeface="+mn-ea"/>
              </a:rPr>
              <a:t>．图 </a:t>
            </a:r>
            <a:r>
              <a:rPr lang="en-US" altLang="zh-CN" dirty="0">
                <a:latin typeface="+mn-ea"/>
                <a:ea typeface="+mn-ea"/>
              </a:rPr>
              <a:t>3-56 </a:t>
            </a:r>
            <a:r>
              <a:rPr lang="zh-CN" altLang="en-US" dirty="0">
                <a:latin typeface="+mn-ea"/>
                <a:ea typeface="+mn-ea"/>
              </a:rPr>
              <a:t>为某基础工程双代号网络计划图，把它改绘成时标网络图。</a:t>
            </a:r>
            <a:endParaRPr lang="zh-CN" altLang="en-US" dirty="0">
              <a:latin typeface="+mn-ea"/>
              <a:ea typeface="+mn-ea"/>
            </a:endParaRPr>
          </a:p>
          <a:p>
            <a:pPr>
              <a:lnSpc>
                <a:spcPct val="150000"/>
              </a:lnSpc>
            </a:pPr>
            <a:endParaRPr lang="zh-CN" altLang="en-US" dirty="0">
              <a:latin typeface="+mn-ea"/>
              <a:ea typeface="+mn-ea"/>
            </a:endParaRPr>
          </a:p>
        </p:txBody>
      </p:sp>
      <p:pic>
        <p:nvPicPr>
          <p:cNvPr id="3" name="图片 2"/>
          <p:cNvPicPr>
            <a:picLocks noChangeAspect="1"/>
          </p:cNvPicPr>
          <p:nvPr/>
        </p:nvPicPr>
        <p:blipFill>
          <a:blip r:embed="rId1"/>
          <a:stretch>
            <a:fillRect/>
          </a:stretch>
        </p:blipFill>
        <p:spPr>
          <a:xfrm>
            <a:off x="7754565" y="4725144"/>
            <a:ext cx="4168501" cy="1364098"/>
          </a:xfrm>
          <a:prstGeom prst="rect">
            <a:avLst/>
          </a:prstGeom>
        </p:spPr>
      </p:pic>
      <p:pic>
        <p:nvPicPr>
          <p:cNvPr id="4" name="图片 3"/>
          <p:cNvPicPr>
            <a:picLocks noChangeAspect="1"/>
          </p:cNvPicPr>
          <p:nvPr/>
        </p:nvPicPr>
        <p:blipFill>
          <a:blip r:embed="rId2"/>
          <a:stretch>
            <a:fillRect/>
          </a:stretch>
        </p:blipFill>
        <p:spPr>
          <a:xfrm>
            <a:off x="7697060" y="2996952"/>
            <a:ext cx="3261643" cy="1592718"/>
          </a:xfrm>
          <a:prstGeom prst="rect">
            <a:avLst/>
          </a:prstGeom>
        </p:spPr>
      </p:pic>
      <p:pic>
        <p:nvPicPr>
          <p:cNvPr id="5" name="图片 4"/>
          <p:cNvPicPr>
            <a:picLocks noChangeAspect="1"/>
          </p:cNvPicPr>
          <p:nvPr/>
        </p:nvPicPr>
        <p:blipFill>
          <a:blip r:embed="rId3"/>
          <a:stretch>
            <a:fillRect/>
          </a:stretch>
        </p:blipFill>
        <p:spPr>
          <a:xfrm>
            <a:off x="7698468" y="1061304"/>
            <a:ext cx="3894157" cy="1935648"/>
          </a:xfrm>
          <a:prstGeom prst="rect">
            <a:avLst/>
          </a:prstGeom>
        </p:spPr>
      </p:pic>
      <p:sp>
        <p:nvSpPr>
          <p:cNvPr id="7" name="TextBox 26"/>
          <p:cNvSpPr txBox="1"/>
          <p:nvPr/>
        </p:nvSpPr>
        <p:spPr>
          <a:xfrm>
            <a:off x="1381758" y="116632"/>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职业技能知识点考核</a:t>
            </a:r>
            <a:endParaRPr lang="zh-CN" altLang="en-US" dirty="0">
              <a:solidFill>
                <a:schemeClr val="accent2"/>
              </a:solidFill>
              <a:latin typeface="+mn-ea"/>
              <a:ea typeface="+mn-ea"/>
            </a:endParaRPr>
          </a:p>
        </p:txBody>
      </p:sp>
    </p:spTree>
  </p:cSld>
  <p:clrMapOvr>
    <a:masterClrMapping/>
  </p:clrMapOvr>
  <p:transition spd="slow" advTm="6532">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477328"/>
          </a:xfrm>
          <a:prstGeom prst="rect">
            <a:avLst/>
          </a:prstGeom>
          <a:noFill/>
        </p:spPr>
        <p:txBody>
          <a:bodyPr wrap="square" rtlCol="0">
            <a:spAutoFit/>
          </a:bodyPr>
          <a:lstStyle/>
          <a:p>
            <a:pPr marL="0" lvl="1"/>
            <a:r>
              <a:rPr lang="zh-CN" altLang="en-US" dirty="0" smtClean="0">
                <a:solidFill>
                  <a:schemeClr val="accent2"/>
                </a:solidFill>
                <a:latin typeface="+mn-ea"/>
                <a:ea typeface="+mn-ea"/>
              </a:rPr>
              <a:t>网络计划技术</a:t>
            </a:r>
            <a:r>
              <a:rPr lang="zh-CN" altLang="en-US" dirty="0">
                <a:solidFill>
                  <a:schemeClr val="accent2"/>
                </a:solidFill>
                <a:latin typeface="+mn-ea"/>
                <a:ea typeface="+mn-ea"/>
              </a:rPr>
              <a:t>在工程施工管理中的应用</a:t>
            </a:r>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539992" y="1837611"/>
            <a:ext cx="6840760" cy="3416320"/>
          </a:xfrm>
          <a:prstGeom prst="rect">
            <a:avLst/>
          </a:prstGeom>
        </p:spPr>
        <p:txBody>
          <a:bodyPr wrap="square">
            <a:spAutoFit/>
          </a:bodyPr>
          <a:lstStyle/>
          <a:p>
            <a:pPr>
              <a:lnSpc>
                <a:spcPct val="150000"/>
              </a:lnSpc>
            </a:pPr>
            <a:r>
              <a:rPr lang="zh-CN" altLang="en-US" b="1" dirty="0">
                <a:latin typeface="+mn-ea"/>
                <a:ea typeface="+mn-ea"/>
              </a:rPr>
              <a:t> </a:t>
            </a:r>
            <a:r>
              <a:rPr lang="zh-CN" altLang="en-US" dirty="0" smtClean="0">
                <a:latin typeface="+mn-ea"/>
                <a:ea typeface="+mn-ea"/>
              </a:rPr>
              <a:t>施工</a:t>
            </a:r>
            <a:r>
              <a:rPr lang="zh-CN" altLang="en-US" dirty="0">
                <a:latin typeface="+mn-ea"/>
                <a:ea typeface="+mn-ea"/>
              </a:rPr>
              <a:t>阶段是建设工程褓的形成阶段，对施工进度实话控制是工程建设进度控制的重点。网络计划技术是用于控制建设工程进度的最有效工具，特别适用于工程施工阶段的组织与管理，自</a:t>
            </a:r>
            <a:r>
              <a:rPr lang="en-US" altLang="zh-CN" dirty="0">
                <a:latin typeface="+mn-ea"/>
                <a:ea typeface="+mn-ea"/>
              </a:rPr>
              <a:t>20</a:t>
            </a:r>
            <a:r>
              <a:rPr lang="zh-CN" altLang="en-US" dirty="0">
                <a:latin typeface="+mn-ea"/>
                <a:ea typeface="+mn-ea"/>
              </a:rPr>
              <a:t>世纪</a:t>
            </a:r>
            <a:r>
              <a:rPr lang="en-US" altLang="zh-CN" dirty="0">
                <a:latin typeface="+mn-ea"/>
                <a:ea typeface="+mn-ea"/>
              </a:rPr>
              <a:t>50</a:t>
            </a:r>
            <a:r>
              <a:rPr lang="zh-CN" altLang="en-US" dirty="0">
                <a:latin typeface="+mn-ea"/>
                <a:ea typeface="+mn-ea"/>
              </a:rPr>
              <a:t>年代末诞生以来已得到迅速发展，传入中国后得到了广泛应用。目前，我国在网络计划技术的理论水平方面同国外发达国家相差无几，但在应用管理上特别是在计划执行中的监督与控制以及跟踪调整方面比较落后，因此应努力提高网络计划技术在施工管理中的应用水平。</a:t>
            </a:r>
            <a:endParaRPr lang="zh-CN" altLang="en-US" dirty="0">
              <a:latin typeface="+mn-ea"/>
              <a:ea typeface="+mn-ea"/>
            </a:endParaRPr>
          </a:p>
        </p:txBody>
      </p:sp>
      <p:pic>
        <p:nvPicPr>
          <p:cNvPr id="5" name="Picture 2"/>
          <p:cNvPicPr>
            <a:picLocks noChangeAspect="1" noChangeArrowheads="1"/>
          </p:cNvPicPr>
          <p:nvPr/>
        </p:nvPicPr>
        <p:blipFill>
          <a:blip r:embed="rId1" cstate="print"/>
          <a:srcRect/>
          <a:stretch>
            <a:fillRect/>
          </a:stretch>
        </p:blipFill>
        <p:spPr bwMode="auto">
          <a:xfrm>
            <a:off x="7754566" y="2060848"/>
            <a:ext cx="4106863" cy="273526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477328"/>
          </a:xfrm>
          <a:prstGeom prst="rect">
            <a:avLst/>
          </a:prstGeom>
          <a:noFill/>
        </p:spPr>
        <p:txBody>
          <a:bodyPr wrap="square" rtlCol="0">
            <a:spAutoFit/>
          </a:bodyPr>
          <a:lstStyle/>
          <a:p>
            <a:pPr marL="0" lvl="1"/>
            <a:r>
              <a:rPr lang="zh-CN" altLang="en-US" dirty="0" smtClean="0">
                <a:solidFill>
                  <a:schemeClr val="accent2"/>
                </a:solidFill>
                <a:latin typeface="+mn-ea"/>
                <a:ea typeface="+mn-ea"/>
              </a:rPr>
              <a:t>网络计划技术</a:t>
            </a:r>
            <a:r>
              <a:rPr lang="zh-CN" altLang="en-US" dirty="0">
                <a:solidFill>
                  <a:schemeClr val="accent2"/>
                </a:solidFill>
                <a:latin typeface="+mn-ea"/>
                <a:ea typeface="+mn-ea"/>
              </a:rPr>
              <a:t>在工程施工管理中的应用</a:t>
            </a:r>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2" name="矩形 1"/>
          <p:cNvSpPr/>
          <p:nvPr/>
        </p:nvSpPr>
        <p:spPr>
          <a:xfrm>
            <a:off x="409749" y="1484784"/>
            <a:ext cx="7083149" cy="4613892"/>
          </a:xfrm>
          <a:prstGeom prst="rect">
            <a:avLst/>
          </a:prstGeom>
        </p:spPr>
        <p:txBody>
          <a:bodyPr wrap="square">
            <a:spAutoFit/>
          </a:bodyPr>
          <a:lstStyle/>
          <a:p>
            <a:pPr>
              <a:lnSpc>
                <a:spcPct val="150000"/>
              </a:lnSpc>
            </a:pPr>
            <a:r>
              <a:rPr lang="en-US" altLang="zh-CN" dirty="0">
                <a:latin typeface="+mn-ea"/>
                <a:ea typeface="+mn-ea"/>
              </a:rPr>
              <a:t>1.</a:t>
            </a:r>
            <a:r>
              <a:rPr lang="zh-CN" altLang="en-US" dirty="0">
                <a:latin typeface="+mn-ea"/>
                <a:ea typeface="+mn-ea"/>
              </a:rPr>
              <a:t>网络计划方法的优点 </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）能明确反映各项之间的相互关系，因而在计划执行过程中，当某项工程的进度提前或拖延时，便于分析其对他工作及总工期的影响进度，有得工程建设进度的动态控制。 </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）能明确反映影响工期的关键工作和关键线路，便于管理人员抓住主要矛盾。 </a:t>
            </a:r>
            <a:br>
              <a:rPr lang="zh-CN" altLang="en-US" dirty="0">
                <a:latin typeface="+mn-ea"/>
                <a:ea typeface="+mn-ea"/>
              </a:rPr>
            </a:br>
            <a:r>
              <a:rPr lang="zh-CN" altLang="en-US" dirty="0">
                <a:latin typeface="+mn-ea"/>
                <a:ea typeface="+mn-ea"/>
              </a:rPr>
              <a:t>　　（</a:t>
            </a:r>
            <a:r>
              <a:rPr lang="en-US" altLang="zh-CN" dirty="0">
                <a:latin typeface="+mn-ea"/>
                <a:ea typeface="+mn-ea"/>
              </a:rPr>
              <a:t>3</a:t>
            </a:r>
            <a:r>
              <a:rPr lang="zh-CN" altLang="en-US" dirty="0">
                <a:latin typeface="+mn-ea"/>
                <a:ea typeface="+mn-ea"/>
              </a:rPr>
              <a:t>）能反映出工作的机动时间和计划的潜力所在，以便进行最合理的组织和指挥。 </a:t>
            </a:r>
            <a:br>
              <a:rPr lang="zh-CN" altLang="en-US" dirty="0">
                <a:latin typeface="+mn-ea"/>
                <a:ea typeface="+mn-ea"/>
              </a:rPr>
            </a:br>
            <a:r>
              <a:rPr lang="zh-CN" altLang="en-US" dirty="0">
                <a:latin typeface="+mn-ea"/>
                <a:ea typeface="+mn-ea"/>
              </a:rPr>
              <a:t>　　（</a:t>
            </a:r>
            <a:r>
              <a:rPr lang="en-US" altLang="zh-CN" dirty="0">
                <a:latin typeface="+mn-ea"/>
                <a:ea typeface="+mn-ea"/>
              </a:rPr>
              <a:t>4</a:t>
            </a:r>
            <a:r>
              <a:rPr lang="zh-CN" altLang="en-US" dirty="0">
                <a:latin typeface="+mn-ea"/>
                <a:ea typeface="+mn-ea"/>
              </a:rPr>
              <a:t>）能反映工程费用与工期之间的关系，因而便于缩短工期和降低工程成本。 </a:t>
            </a:r>
            <a:br>
              <a:rPr lang="zh-CN" altLang="en-US" dirty="0">
                <a:latin typeface="+mn-ea"/>
                <a:ea typeface="+mn-ea"/>
              </a:rPr>
            </a:br>
            <a:r>
              <a:rPr lang="zh-CN" altLang="en-US" dirty="0">
                <a:latin typeface="+mn-ea"/>
                <a:ea typeface="+mn-ea"/>
              </a:rPr>
              <a:t>　　（</a:t>
            </a:r>
            <a:r>
              <a:rPr lang="en-US" altLang="zh-CN" dirty="0">
                <a:latin typeface="+mn-ea"/>
                <a:ea typeface="+mn-ea"/>
              </a:rPr>
              <a:t>5</a:t>
            </a:r>
            <a:r>
              <a:rPr lang="zh-CN" altLang="en-US" dirty="0">
                <a:latin typeface="+mn-ea"/>
                <a:ea typeface="+mn-ea"/>
              </a:rPr>
              <a:t>）网络计划可以利用计算机进行计算、优化和调整。 </a:t>
            </a:r>
            <a:endParaRPr lang="zh-CN" altLang="en-US" dirty="0">
              <a:latin typeface="+mn-ea"/>
              <a:ea typeface="+mn-ea"/>
            </a:endParaRPr>
          </a:p>
        </p:txBody>
      </p:sp>
      <p:pic>
        <p:nvPicPr>
          <p:cNvPr id="5" name="Picture 2"/>
          <p:cNvPicPr>
            <a:picLocks noChangeAspect="1" noChangeArrowheads="1"/>
          </p:cNvPicPr>
          <p:nvPr/>
        </p:nvPicPr>
        <p:blipFill>
          <a:blip r:embed="rId1" cstate="print"/>
          <a:srcRect/>
          <a:stretch>
            <a:fillRect/>
          </a:stretch>
        </p:blipFill>
        <p:spPr bwMode="auto">
          <a:xfrm>
            <a:off x="7617598" y="2060848"/>
            <a:ext cx="4355515" cy="287464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477328"/>
          </a:xfrm>
          <a:prstGeom prst="rect">
            <a:avLst/>
          </a:prstGeom>
          <a:noFill/>
        </p:spPr>
        <p:txBody>
          <a:bodyPr wrap="square" rtlCol="0">
            <a:spAutoFit/>
          </a:bodyPr>
          <a:lstStyle/>
          <a:p>
            <a:pPr marL="0" lvl="1"/>
            <a:r>
              <a:rPr lang="zh-CN" altLang="en-US" dirty="0" smtClean="0">
                <a:solidFill>
                  <a:schemeClr val="accent2"/>
                </a:solidFill>
                <a:latin typeface="+mn-ea"/>
                <a:ea typeface="+mn-ea"/>
              </a:rPr>
              <a:t>网络计划技术</a:t>
            </a:r>
            <a:r>
              <a:rPr lang="zh-CN" altLang="en-US" dirty="0">
                <a:solidFill>
                  <a:schemeClr val="accent2"/>
                </a:solidFill>
                <a:latin typeface="+mn-ea"/>
                <a:ea typeface="+mn-ea"/>
              </a:rPr>
              <a:t>在工程施工管理中的应用</a:t>
            </a:r>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527399" y="1809404"/>
            <a:ext cx="7083149" cy="3693319"/>
          </a:xfrm>
          <a:prstGeom prst="rect">
            <a:avLst/>
          </a:prstGeom>
        </p:spPr>
        <p:txBody>
          <a:bodyPr wrap="square">
            <a:spAutoFit/>
          </a:bodyPr>
          <a:lstStyle/>
          <a:p>
            <a:r>
              <a:rPr lang="en-US" altLang="zh-CN" dirty="0">
                <a:latin typeface="+mn-ea"/>
                <a:ea typeface="+mn-ea"/>
              </a:rPr>
              <a:t>2.</a:t>
            </a:r>
            <a:r>
              <a:rPr lang="zh-CN" altLang="en-US" dirty="0">
                <a:latin typeface="+mn-ea"/>
                <a:ea typeface="+mn-ea"/>
              </a:rPr>
              <a:t>应用中存在的问题及原因 </a:t>
            </a:r>
            <a:br>
              <a:rPr lang="zh-CN" altLang="en-US" dirty="0">
                <a:latin typeface="+mn-ea"/>
                <a:ea typeface="+mn-ea"/>
              </a:rPr>
            </a:br>
            <a:r>
              <a:rPr lang="zh-CN" altLang="en-US" dirty="0">
                <a:latin typeface="+mn-ea"/>
                <a:ea typeface="+mn-ea"/>
              </a:rPr>
              <a:t>　　</a:t>
            </a:r>
            <a:r>
              <a:rPr lang="en-US" altLang="zh-CN" dirty="0">
                <a:latin typeface="+mn-ea"/>
                <a:ea typeface="+mn-ea"/>
              </a:rPr>
              <a:t>2.1</a:t>
            </a:r>
            <a:r>
              <a:rPr lang="zh-CN" altLang="en-US" dirty="0">
                <a:latin typeface="+mn-ea"/>
                <a:ea typeface="+mn-ea"/>
              </a:rPr>
              <a:t>存在问题 </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）普及率不高。我国现有施工企业素质差别很大，企业发展也很不平衡。据统计，中央直属和省级施工企业，管理水平较高，应用网络计划组织施工面达</a:t>
            </a:r>
            <a:r>
              <a:rPr lang="en-US" altLang="zh-CN" dirty="0">
                <a:latin typeface="+mn-ea"/>
                <a:ea typeface="+mn-ea"/>
              </a:rPr>
              <a:t>40%</a:t>
            </a:r>
            <a:r>
              <a:rPr lang="zh-CN" altLang="en-US" dirty="0">
                <a:latin typeface="+mn-ea"/>
                <a:ea typeface="+mn-ea"/>
              </a:rPr>
              <a:t>；地市级施工企业，每年应用网络计划组织施工面在约为</a:t>
            </a:r>
            <a:r>
              <a:rPr lang="en-US" altLang="zh-CN" dirty="0">
                <a:latin typeface="+mn-ea"/>
                <a:ea typeface="+mn-ea"/>
              </a:rPr>
              <a:t>15%</a:t>
            </a:r>
            <a:r>
              <a:rPr lang="zh-CN" altLang="en-US" dirty="0">
                <a:latin typeface="+mn-ea"/>
                <a:ea typeface="+mn-ea"/>
              </a:rPr>
              <a:t>；而县级及其以下施工企业，技术管理水平较低，应用网络计划组织施工面仅</a:t>
            </a:r>
            <a:r>
              <a:rPr lang="en-US" altLang="zh-CN" dirty="0">
                <a:latin typeface="+mn-ea"/>
                <a:ea typeface="+mn-ea"/>
              </a:rPr>
              <a:t>5%</a:t>
            </a:r>
            <a:r>
              <a:rPr lang="zh-CN" altLang="en-US" dirty="0">
                <a:latin typeface="+mn-ea"/>
                <a:ea typeface="+mn-ea"/>
              </a:rPr>
              <a:t>。 </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）应用管理水平低。绝大部分施工企业网络计划技术的应用只停留在编制计划上，对计划执行中的监督、控制及调整缺少有效的管理方法。 </a:t>
            </a:r>
            <a:br>
              <a:rPr lang="zh-CN" altLang="en-US" dirty="0">
                <a:latin typeface="+mn-ea"/>
                <a:ea typeface="+mn-ea"/>
              </a:rPr>
            </a:br>
            <a:r>
              <a:rPr lang="zh-CN" altLang="en-US" dirty="0">
                <a:latin typeface="+mn-ea"/>
                <a:ea typeface="+mn-ea"/>
              </a:rPr>
              <a:t>　　（</a:t>
            </a:r>
            <a:r>
              <a:rPr lang="en-US" altLang="zh-CN" dirty="0">
                <a:latin typeface="+mn-ea"/>
                <a:ea typeface="+mn-ea"/>
              </a:rPr>
              <a:t>3</a:t>
            </a:r>
            <a:r>
              <a:rPr lang="zh-CN" altLang="en-US" dirty="0">
                <a:latin typeface="+mn-ea"/>
                <a:ea typeface="+mn-ea"/>
              </a:rPr>
              <a:t>）应用深度不够。施工网络计划的编制往往只能反映整个工程项目中各单元工程之间的相互关系，编制深度不够，更谈不上网络计划的优化。  </a:t>
            </a:r>
            <a:endParaRPr lang="zh-CN" altLang="en-US" dirty="0">
              <a:latin typeface="+mn-ea"/>
              <a:ea typeface="+mn-ea"/>
            </a:endParaRPr>
          </a:p>
        </p:txBody>
      </p:sp>
      <p:pic>
        <p:nvPicPr>
          <p:cNvPr id="5" name="Picture 2"/>
          <p:cNvPicPr>
            <a:picLocks noChangeAspect="1" noChangeArrowheads="1"/>
          </p:cNvPicPr>
          <p:nvPr/>
        </p:nvPicPr>
        <p:blipFill>
          <a:blip r:embed="rId1" cstate="print"/>
          <a:srcRect/>
          <a:stretch>
            <a:fillRect/>
          </a:stretch>
        </p:blipFill>
        <p:spPr bwMode="auto">
          <a:xfrm>
            <a:off x="7682558" y="1786425"/>
            <a:ext cx="4244975" cy="31623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477328"/>
          </a:xfrm>
          <a:prstGeom prst="rect">
            <a:avLst/>
          </a:prstGeom>
          <a:noFill/>
        </p:spPr>
        <p:txBody>
          <a:bodyPr wrap="square" rtlCol="0">
            <a:spAutoFit/>
          </a:bodyPr>
          <a:lstStyle/>
          <a:p>
            <a:pPr marL="0" lvl="1"/>
            <a:r>
              <a:rPr lang="zh-CN" altLang="en-US" dirty="0" smtClean="0">
                <a:solidFill>
                  <a:schemeClr val="accent2"/>
                </a:solidFill>
                <a:latin typeface="+mn-ea"/>
                <a:ea typeface="+mn-ea"/>
              </a:rPr>
              <a:t>网络计划技术</a:t>
            </a:r>
            <a:r>
              <a:rPr lang="zh-CN" altLang="en-US" dirty="0">
                <a:solidFill>
                  <a:schemeClr val="accent2"/>
                </a:solidFill>
                <a:latin typeface="+mn-ea"/>
                <a:ea typeface="+mn-ea"/>
              </a:rPr>
              <a:t>在工程施工管理中的应用</a:t>
            </a:r>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527399" y="1809404"/>
            <a:ext cx="7083149" cy="4247317"/>
          </a:xfrm>
          <a:prstGeom prst="rect">
            <a:avLst/>
          </a:prstGeom>
        </p:spPr>
        <p:txBody>
          <a:bodyPr wrap="square">
            <a:spAutoFit/>
          </a:bodyPr>
          <a:lstStyle/>
          <a:p>
            <a:pPr>
              <a:lnSpc>
                <a:spcPct val="150000"/>
              </a:lnSpc>
            </a:pPr>
            <a:r>
              <a:rPr lang="zh-CN" altLang="en-US" dirty="0"/>
              <a:t>　</a:t>
            </a:r>
            <a:r>
              <a:rPr lang="en-US" altLang="zh-CN" dirty="0">
                <a:latin typeface="+mn-ea"/>
                <a:ea typeface="+mn-ea"/>
              </a:rPr>
              <a:t>2.2</a:t>
            </a:r>
            <a:r>
              <a:rPr lang="zh-CN" altLang="en-US" dirty="0">
                <a:latin typeface="+mn-ea"/>
                <a:ea typeface="+mn-ea"/>
              </a:rPr>
              <a:t>原因分析 </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）外部环境的影响</a:t>
            </a:r>
            <a:r>
              <a:rPr lang="zh-CN" altLang="en-US" dirty="0" smtClean="0">
                <a:latin typeface="+mn-ea"/>
                <a:ea typeface="+mn-ea"/>
              </a:rPr>
              <a:t>。</a:t>
            </a:r>
            <a:endParaRPr lang="en-US" altLang="zh-CN" dirty="0" smtClean="0">
              <a:latin typeface="+mn-ea"/>
              <a:ea typeface="+mn-ea"/>
            </a:endParaRPr>
          </a:p>
          <a:p>
            <a:pPr>
              <a:lnSpc>
                <a:spcPct val="150000"/>
              </a:lnSpc>
            </a:pPr>
            <a:r>
              <a:rPr lang="en-US" altLang="zh-CN" dirty="0">
                <a:latin typeface="+mn-ea"/>
                <a:ea typeface="+mn-ea"/>
              </a:rPr>
              <a:t> </a:t>
            </a:r>
            <a:r>
              <a:rPr lang="zh-CN" altLang="en-US" dirty="0" smtClean="0">
                <a:latin typeface="+mn-ea"/>
                <a:ea typeface="+mn-ea"/>
              </a:rPr>
              <a:t>外部</a:t>
            </a:r>
            <a:r>
              <a:rPr lang="zh-CN" altLang="en-US" dirty="0">
                <a:latin typeface="+mn-ea"/>
                <a:ea typeface="+mn-ea"/>
              </a:rPr>
              <a:t>环境的影响包括工程设计多变、工期的确定受行政干扰多、工程进度付款没有与网络计划紧密联系、工程款拖欠等。工程设计经常变化给网络计划的制定和调整带来了很大的困难，使施工企业应接不暇，无法使用网络计划实行施工</a:t>
            </a:r>
            <a:r>
              <a:rPr lang="zh-CN" altLang="en-US" dirty="0" smtClean="0">
                <a:latin typeface="+mn-ea"/>
                <a:ea typeface="+mn-ea"/>
              </a:rPr>
              <a:t>管理</a:t>
            </a:r>
            <a:r>
              <a:rPr lang="zh-CN" altLang="en-US" dirty="0">
                <a:latin typeface="+mn-ea"/>
                <a:ea typeface="+mn-ea"/>
              </a:rPr>
              <a:t>。　</a:t>
            </a:r>
            <a:endParaRPr lang="en-US" altLang="zh-CN" dirty="0" smtClean="0">
              <a:latin typeface="+mn-ea"/>
              <a:ea typeface="+mn-ea"/>
            </a:endParaRPr>
          </a:p>
          <a:p>
            <a:pPr>
              <a:lnSpc>
                <a:spcPct val="150000"/>
              </a:lnSpc>
            </a:pPr>
            <a:r>
              <a:rPr lang="en-US" altLang="zh-CN" dirty="0">
                <a:latin typeface="+mn-ea"/>
                <a:ea typeface="+mn-ea"/>
              </a:rPr>
              <a:t> </a:t>
            </a:r>
            <a:r>
              <a:rPr lang="en-US" altLang="zh-CN" dirty="0" smtClean="0">
                <a:latin typeface="+mn-ea"/>
                <a:ea typeface="+mn-ea"/>
              </a:rPr>
              <a:t>     </a:t>
            </a:r>
            <a:r>
              <a:rPr lang="zh-CN" altLang="en-US" dirty="0" smtClean="0">
                <a:latin typeface="+mn-ea"/>
                <a:ea typeface="+mn-ea"/>
              </a:rPr>
              <a:t>（</a:t>
            </a:r>
            <a:r>
              <a:rPr lang="en-US" altLang="zh-CN" dirty="0">
                <a:latin typeface="+mn-ea"/>
                <a:ea typeface="+mn-ea"/>
              </a:rPr>
              <a:t>2</a:t>
            </a:r>
            <a:r>
              <a:rPr lang="zh-CN" altLang="en-US" dirty="0">
                <a:latin typeface="+mn-ea"/>
                <a:ea typeface="+mn-ea"/>
              </a:rPr>
              <a:t>）企业自身素质的制约。</a:t>
            </a:r>
            <a:endParaRPr lang="en-US" altLang="zh-CN" dirty="0">
              <a:latin typeface="+mn-ea"/>
              <a:ea typeface="+mn-ea"/>
            </a:endParaRPr>
          </a:p>
          <a:p>
            <a:pPr>
              <a:lnSpc>
                <a:spcPct val="150000"/>
              </a:lnSpc>
            </a:pPr>
            <a:r>
              <a:rPr lang="zh-CN" altLang="en-US" dirty="0">
                <a:latin typeface="+mn-ea"/>
                <a:ea typeface="+mn-ea"/>
              </a:rPr>
              <a:t>         ①传统工作方式的阻碍。</a:t>
            </a:r>
            <a:endParaRPr lang="en-US" altLang="zh-CN" dirty="0">
              <a:latin typeface="+mn-ea"/>
              <a:ea typeface="+mn-ea"/>
            </a:endParaRPr>
          </a:p>
          <a:p>
            <a:pPr>
              <a:lnSpc>
                <a:spcPct val="150000"/>
              </a:lnSpc>
            </a:pPr>
            <a:r>
              <a:rPr lang="zh-CN" altLang="en-US" dirty="0">
                <a:latin typeface="+mn-ea"/>
                <a:ea typeface="+mn-ea"/>
              </a:rPr>
              <a:t>         ②施工管理粗放。</a:t>
            </a:r>
            <a:endParaRPr lang="en-US" altLang="zh-CN" dirty="0">
              <a:latin typeface="+mn-ea"/>
              <a:ea typeface="+mn-ea"/>
            </a:endParaRPr>
          </a:p>
          <a:p>
            <a:pPr>
              <a:lnSpc>
                <a:spcPct val="150000"/>
              </a:lnSpc>
            </a:pPr>
            <a:r>
              <a:rPr lang="zh-CN" altLang="en-US" dirty="0">
                <a:latin typeface="+mn-ea"/>
                <a:ea typeface="+mn-ea"/>
              </a:rPr>
              <a:t>         ③缺乏高素质管理人员。</a:t>
            </a:r>
            <a:endParaRPr lang="zh-CN" altLang="en-US" dirty="0">
              <a:latin typeface="+mn-ea"/>
              <a:ea typeface="+mn-ea"/>
            </a:endParaRPr>
          </a:p>
        </p:txBody>
      </p:sp>
      <p:pic>
        <p:nvPicPr>
          <p:cNvPr id="5" name="Picture 2"/>
          <p:cNvPicPr>
            <a:picLocks noChangeAspect="1" noChangeArrowheads="1"/>
          </p:cNvPicPr>
          <p:nvPr/>
        </p:nvPicPr>
        <p:blipFill>
          <a:blip r:embed="rId1" cstate="print"/>
          <a:srcRect/>
          <a:stretch>
            <a:fillRect/>
          </a:stretch>
        </p:blipFill>
        <p:spPr bwMode="auto">
          <a:xfrm>
            <a:off x="7754565" y="1988841"/>
            <a:ext cx="4252913" cy="317023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477328"/>
          </a:xfrm>
          <a:prstGeom prst="rect">
            <a:avLst/>
          </a:prstGeom>
          <a:noFill/>
        </p:spPr>
        <p:txBody>
          <a:bodyPr wrap="square" rtlCol="0">
            <a:spAutoFit/>
          </a:bodyPr>
          <a:lstStyle/>
          <a:p>
            <a:pPr marL="0" lvl="1"/>
            <a:r>
              <a:rPr lang="zh-CN" altLang="en-US" dirty="0" smtClean="0">
                <a:solidFill>
                  <a:schemeClr val="accent2"/>
                </a:solidFill>
                <a:latin typeface="+mn-ea"/>
                <a:ea typeface="+mn-ea"/>
              </a:rPr>
              <a:t>网络计划技术</a:t>
            </a:r>
            <a:r>
              <a:rPr lang="zh-CN" altLang="en-US" dirty="0">
                <a:solidFill>
                  <a:schemeClr val="accent2"/>
                </a:solidFill>
                <a:latin typeface="+mn-ea"/>
                <a:ea typeface="+mn-ea"/>
              </a:rPr>
              <a:t>在工程施工管理中的应用</a:t>
            </a:r>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527399" y="1484784"/>
            <a:ext cx="7083149" cy="4662815"/>
          </a:xfrm>
          <a:prstGeom prst="rect">
            <a:avLst/>
          </a:prstGeom>
        </p:spPr>
        <p:txBody>
          <a:bodyPr wrap="square">
            <a:spAutoFit/>
          </a:bodyPr>
          <a:lstStyle/>
          <a:p>
            <a:pPr>
              <a:lnSpc>
                <a:spcPct val="150000"/>
              </a:lnSpc>
            </a:pPr>
            <a:r>
              <a:rPr lang="en-US" altLang="zh-CN" dirty="0">
                <a:latin typeface="+mn-ea"/>
                <a:ea typeface="+mn-ea"/>
              </a:rPr>
              <a:t>3.</a:t>
            </a:r>
            <a:r>
              <a:rPr lang="zh-CN" altLang="en-US" dirty="0">
                <a:latin typeface="+mn-ea"/>
                <a:ea typeface="+mn-ea"/>
              </a:rPr>
              <a:t>对策 </a:t>
            </a:r>
            <a:br>
              <a:rPr lang="zh-CN" altLang="en-US" dirty="0">
                <a:latin typeface="+mn-ea"/>
                <a:ea typeface="+mn-ea"/>
              </a:rPr>
            </a:br>
            <a:r>
              <a:rPr lang="zh-CN" altLang="en-US" dirty="0">
                <a:latin typeface="+mn-ea"/>
                <a:ea typeface="+mn-ea"/>
              </a:rPr>
              <a:t>　　</a:t>
            </a:r>
            <a:r>
              <a:rPr lang="en-US" altLang="zh-CN" dirty="0">
                <a:latin typeface="+mn-ea"/>
                <a:ea typeface="+mn-ea"/>
              </a:rPr>
              <a:t>3.1</a:t>
            </a:r>
            <a:r>
              <a:rPr lang="zh-CN" altLang="en-US" dirty="0">
                <a:latin typeface="+mn-ea"/>
                <a:ea typeface="+mn-ea"/>
              </a:rPr>
              <a:t>规范管理体制 </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）加强工程设计管理，合理确定建设工期。通过建章立制，使工程设计和工期确定科学合理，避免频繁变更设计和变更建设工期的主观随意性。 </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）完善项目监理制度。工程监理在监督工程质量的同时，要对工程项目的进度进行监理，保证进度控制与质量控制、投资控制的一致性和协调性。 </a:t>
            </a:r>
            <a:br>
              <a:rPr lang="zh-CN" altLang="en-US" dirty="0">
                <a:latin typeface="+mn-ea"/>
                <a:ea typeface="+mn-ea"/>
              </a:rPr>
            </a:br>
            <a:r>
              <a:rPr lang="zh-CN" altLang="en-US" dirty="0">
                <a:latin typeface="+mn-ea"/>
                <a:ea typeface="+mn-ea"/>
              </a:rPr>
              <a:t>　　（</a:t>
            </a:r>
            <a:r>
              <a:rPr lang="en-US" altLang="zh-CN" dirty="0">
                <a:latin typeface="+mn-ea"/>
                <a:ea typeface="+mn-ea"/>
              </a:rPr>
              <a:t>3</a:t>
            </a:r>
            <a:r>
              <a:rPr lang="zh-CN" altLang="en-US" dirty="0">
                <a:latin typeface="+mn-ea"/>
                <a:ea typeface="+mn-ea"/>
              </a:rPr>
              <a:t>）建立严格按网络进度计划拨付工程款的机制。工程款拨付与网络进度计划紧密结合，不仅可提高企业应用网络计划进行施工管理的自觉性，同时也可促使网络计划编制得更可行</a:t>
            </a:r>
            <a:r>
              <a:rPr lang="zh-CN" altLang="en-US" dirty="0" smtClean="0">
                <a:latin typeface="+mn-ea"/>
                <a:ea typeface="+mn-ea"/>
              </a:rPr>
              <a:t>。</a:t>
            </a:r>
            <a:endParaRPr lang="zh-CN" altLang="en-US" dirty="0">
              <a:latin typeface="+mn-ea"/>
              <a:ea typeface="+mn-ea"/>
            </a:endParaRPr>
          </a:p>
        </p:txBody>
      </p:sp>
      <p:pic>
        <p:nvPicPr>
          <p:cNvPr id="5" name="Picture 2"/>
          <p:cNvPicPr>
            <a:picLocks noChangeAspect="1" noChangeArrowheads="1"/>
          </p:cNvPicPr>
          <p:nvPr/>
        </p:nvPicPr>
        <p:blipFill>
          <a:blip r:embed="rId1" cstate="print"/>
          <a:srcRect/>
          <a:stretch>
            <a:fillRect/>
          </a:stretch>
        </p:blipFill>
        <p:spPr bwMode="auto">
          <a:xfrm>
            <a:off x="7826573" y="2282765"/>
            <a:ext cx="4113235" cy="306685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477328"/>
          </a:xfrm>
          <a:prstGeom prst="rect">
            <a:avLst/>
          </a:prstGeom>
          <a:noFill/>
        </p:spPr>
        <p:txBody>
          <a:bodyPr wrap="square" rtlCol="0">
            <a:spAutoFit/>
          </a:bodyPr>
          <a:lstStyle/>
          <a:p>
            <a:pPr marL="0" lvl="1"/>
            <a:r>
              <a:rPr lang="zh-CN" altLang="en-US" dirty="0" smtClean="0">
                <a:solidFill>
                  <a:schemeClr val="accent2"/>
                </a:solidFill>
                <a:latin typeface="+mn-ea"/>
                <a:ea typeface="+mn-ea"/>
              </a:rPr>
              <a:t>网络计划技术</a:t>
            </a:r>
            <a:r>
              <a:rPr lang="zh-CN" altLang="en-US" dirty="0">
                <a:solidFill>
                  <a:schemeClr val="accent2"/>
                </a:solidFill>
                <a:latin typeface="+mn-ea"/>
                <a:ea typeface="+mn-ea"/>
              </a:rPr>
              <a:t>在工程施工管理中的应用</a:t>
            </a:r>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endParaRPr lang="zh-CN" altLang="en-US" sz="2000" b="1" dirty="0">
              <a:latin typeface="华文细黑" panose="02010600040101010101" pitchFamily="2" charset="-122"/>
              <a:ea typeface="华文细黑" panose="02010600040101010101" pitchFamily="2" charset="-122"/>
            </a:endParaRPr>
          </a:p>
        </p:txBody>
      </p:sp>
      <p:sp>
        <p:nvSpPr>
          <p:cNvPr id="2" name="矩形 1"/>
          <p:cNvSpPr/>
          <p:nvPr/>
        </p:nvSpPr>
        <p:spPr>
          <a:xfrm>
            <a:off x="541520" y="1637194"/>
            <a:ext cx="6096000" cy="3693319"/>
          </a:xfrm>
          <a:prstGeom prst="rect">
            <a:avLst/>
          </a:prstGeom>
        </p:spPr>
        <p:txBody>
          <a:bodyPr wrap="square">
            <a:spAutoFit/>
          </a:bodyPr>
          <a:lstStyle/>
          <a:p>
            <a:r>
              <a:rPr lang="en-US" altLang="zh-CN" dirty="0">
                <a:latin typeface="+mn-ea"/>
                <a:ea typeface="+mn-ea"/>
              </a:rPr>
              <a:t>3.2</a:t>
            </a:r>
            <a:r>
              <a:rPr lang="zh-CN" altLang="en-US" dirty="0">
                <a:latin typeface="+mn-ea"/>
                <a:ea typeface="+mn-ea"/>
              </a:rPr>
              <a:t>加强人才培养和应用研究 </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）制定有关规程，加强标准化工作。结合我国国情和行业特点，制定网络计划技术编制和管理规程，统一画法、术语和各种类型的网络模型，便于推广应用。 </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多途径培养人才。行业协会和行政主管部门应组织编写实用的培训教材，举办网络计划技术与计算机应用培训班，对施工企业的技术领导和施工管理人员进行培训，以掌握网络计划技术；高等学校要增加现代化管理技术课程，使学生毕业后即能适应现代化管理的需要。 </a:t>
            </a:r>
            <a:br>
              <a:rPr lang="zh-CN" altLang="en-US" dirty="0">
                <a:latin typeface="+mn-ea"/>
                <a:ea typeface="+mn-ea"/>
              </a:rPr>
            </a:br>
            <a:r>
              <a:rPr lang="zh-CN" altLang="en-US" dirty="0">
                <a:latin typeface="+mn-ea"/>
                <a:ea typeface="+mn-ea"/>
              </a:rPr>
              <a:t>　　（</a:t>
            </a:r>
            <a:r>
              <a:rPr lang="en-US" altLang="zh-CN" dirty="0">
                <a:latin typeface="+mn-ea"/>
                <a:ea typeface="+mn-ea"/>
              </a:rPr>
              <a:t>3</a:t>
            </a:r>
            <a:r>
              <a:rPr lang="zh-CN" altLang="en-US" dirty="0">
                <a:latin typeface="+mn-ea"/>
                <a:ea typeface="+mn-ea"/>
              </a:rPr>
              <a:t>）大力开发适用的网络进度控制软件。科研机构、高等院校与施工企业应通力合作，在深入调查研究的基础上结合工程实际，开发实用的网络进度计划与控制的通用软件，培训使用人员。 </a:t>
            </a:r>
            <a:endParaRPr lang="zh-CN" altLang="en-US" dirty="0">
              <a:latin typeface="+mn-ea"/>
              <a:ea typeface="+mn-ea"/>
            </a:endParaRPr>
          </a:p>
        </p:txBody>
      </p:sp>
      <p:pic>
        <p:nvPicPr>
          <p:cNvPr id="5" name="Picture 2"/>
          <p:cNvPicPr>
            <a:picLocks noChangeAspect="1" noChangeArrowheads="1"/>
          </p:cNvPicPr>
          <p:nvPr/>
        </p:nvPicPr>
        <p:blipFill>
          <a:blip r:embed="rId1" cstate="print"/>
          <a:srcRect/>
          <a:stretch>
            <a:fillRect/>
          </a:stretch>
        </p:blipFill>
        <p:spPr bwMode="auto">
          <a:xfrm>
            <a:off x="7394525" y="1988840"/>
            <a:ext cx="4104456" cy="2661131"/>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239045" y="2244516"/>
            <a:ext cx="10115550" cy="2016943"/>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8" name="Freeform 10"/>
          <p:cNvSpPr>
            <a:spLocks noEditPoints="1"/>
          </p:cNvSpPr>
          <p:nvPr/>
        </p:nvSpPr>
        <p:spPr bwMode="auto">
          <a:xfrm>
            <a:off x="1633885" y="2266898"/>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w="9525">
            <a:noFill/>
            <a:round/>
          </a:ln>
        </p:spPr>
        <p:txBody>
          <a:bodyPr/>
          <a:lstStyle/>
          <a:p>
            <a:endParaRPr lang="zh-CN" altLang="en-US"/>
          </a:p>
        </p:txBody>
      </p:sp>
      <p:sp>
        <p:nvSpPr>
          <p:cNvPr id="12" name="TextBox 11"/>
          <p:cNvSpPr txBox="1"/>
          <p:nvPr/>
        </p:nvSpPr>
        <p:spPr>
          <a:xfrm>
            <a:off x="4044156" y="2277889"/>
            <a:ext cx="6913562" cy="1895519"/>
          </a:xfrm>
          <a:prstGeom prst="rect">
            <a:avLst/>
          </a:prstGeom>
          <a:noFill/>
        </p:spPr>
        <p:txBody>
          <a:bodyPr>
            <a:spAutoFit/>
          </a:bodyPr>
          <a:lstStyle/>
          <a:p>
            <a:pPr>
              <a:lnSpc>
                <a:spcPct val="150000"/>
              </a:lnSpc>
              <a:buFont typeface="Arial" panose="020B0604020202020204" pitchFamily="34" charset="0"/>
              <a:buNone/>
              <a:defRPr/>
            </a:pPr>
            <a:r>
              <a:rPr lang="en-US" altLang="zh-CN" sz="1600" dirty="0">
                <a:latin typeface="+mn-ea"/>
                <a:ea typeface="+mn-ea"/>
              </a:rPr>
              <a:t>20 </a:t>
            </a:r>
            <a:r>
              <a:rPr lang="zh-CN" altLang="en-US" sz="1600" dirty="0">
                <a:latin typeface="+mn-ea"/>
                <a:ea typeface="+mn-ea"/>
              </a:rPr>
              <a:t>世纪</a:t>
            </a:r>
            <a:r>
              <a:rPr lang="en-US" altLang="zh-CN" sz="1600" dirty="0">
                <a:latin typeface="+mn-ea"/>
                <a:ea typeface="+mn-ea"/>
              </a:rPr>
              <a:t>60 </a:t>
            </a:r>
            <a:r>
              <a:rPr lang="zh-CN" altLang="en-US" sz="1600" dirty="0">
                <a:latin typeface="+mn-ea"/>
                <a:ea typeface="+mn-ea"/>
              </a:rPr>
              <a:t>年代中期，著名数学家华罗庚教授将它引入我国，经过多年的推广和实践，网络计划技术在我国的工程 建设领域得到广泛应用。尤其是在大中型工程项目建设中，对资源的合理安排、进度 计划的编制、优化和控制等应用效果显著。目前，网络计划技术已成为我国工程建设领域中必不可少的项目管理方法。</a:t>
            </a:r>
            <a:endParaRPr lang="zh-CN" altLang="en-US" sz="1600" dirty="0">
              <a:solidFill>
                <a:schemeClr val="accent1"/>
              </a:solidFill>
              <a:latin typeface="+mn-ea"/>
              <a:ea typeface="+mn-ea"/>
            </a:endParaRPr>
          </a:p>
        </p:txBody>
      </p:sp>
      <p:sp>
        <p:nvSpPr>
          <p:cNvPr id="24" name="TextBox 23"/>
          <p:cNvSpPr txBox="1"/>
          <p:nvPr/>
        </p:nvSpPr>
        <p:spPr>
          <a:xfrm>
            <a:off x="991393" y="1216794"/>
            <a:ext cx="5257800" cy="369887"/>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一、网络计划的发展概况 </a:t>
            </a:r>
            <a:endParaRPr lang="zh-CN" altLang="en-US" b="1" dirty="0">
              <a:latin typeface="+mn-ea"/>
              <a:ea typeface="+mn-ea"/>
            </a:endParaRPr>
          </a:p>
        </p:txBody>
      </p:sp>
      <p:sp>
        <p:nvSpPr>
          <p:cNvPr id="9" name="TextBox 54"/>
          <p:cNvSpPr txBox="1">
            <a:spLocks noChangeArrowheads="1"/>
          </p:cNvSpPr>
          <p:nvPr/>
        </p:nvSpPr>
        <p:spPr bwMode="auto">
          <a:xfrm>
            <a:off x="1355463" y="138160"/>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发展概况及基本概念</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85750" y="140288"/>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20" name="TextBox 19"/>
          <p:cNvSpPr txBox="1"/>
          <p:nvPr/>
        </p:nvSpPr>
        <p:spPr>
          <a:xfrm>
            <a:off x="2028589" y="2513039"/>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1</a:t>
            </a:r>
            <a:endParaRPr lang="en-US" altLang="zh-CN" sz="4000" dirty="0">
              <a:solidFill>
                <a:srgbClr val="F8F8F8"/>
              </a:solidFill>
              <a:latin typeface="+mn-ea"/>
              <a:ea typeface="+mn-ea"/>
            </a:endParaRPr>
          </a:p>
        </p:txBody>
      </p:sp>
    </p:spTree>
  </p:cSld>
  <p:clrMapOvr>
    <a:masterClrMapping/>
  </p:clrMapOvr>
  <p:transition spd="slow" advTm="8191">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1732879" y="4581128"/>
            <a:ext cx="9190038" cy="1081087"/>
          </a:xfrm>
          <a:prstGeom prst="rect">
            <a:avLst/>
          </a:prstGeom>
          <a:noFill/>
          <a:ln w="9525">
            <a:noFill/>
            <a:miter lim="800000"/>
          </a:ln>
        </p:spPr>
        <p:txBody>
          <a:bodyPr anchor="ctr"/>
          <a:lstStyle/>
          <a:p>
            <a:pPr>
              <a:buFont typeface="Arial" panose="020B0604020202020204" pitchFamily="34" charset="0"/>
              <a:buNone/>
            </a:pPr>
            <a:r>
              <a:rPr lang="zh-CN" altLang="en-US" sz="6600" b="1" dirty="0">
                <a:solidFill>
                  <a:srgbClr val="294A5A"/>
                </a:solidFill>
                <a:latin typeface="微软雅黑" panose="020B0503020204020204" pitchFamily="34" charset="-122"/>
                <a:ea typeface="微软雅黑" panose="020B0503020204020204" pitchFamily="34" charset="-122"/>
              </a:rPr>
              <a:t>感谢聆听</a:t>
            </a:r>
            <a:endParaRPr lang="zh-CN" altLang="en-US" sz="6600" b="1" dirty="0">
              <a:solidFill>
                <a:srgbClr val="294A5A"/>
              </a:solidFill>
              <a:latin typeface="微软雅黑" panose="020B0503020204020204" pitchFamily="34" charset="-122"/>
              <a:ea typeface="微软雅黑" panose="020B0503020204020204" pitchFamily="34" charset="-122"/>
            </a:endParaRPr>
          </a:p>
        </p:txBody>
      </p:sp>
      <p:sp>
        <p:nvSpPr>
          <p:cNvPr id="52" name="Freeform 7"/>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anose="020B0604020202020204" pitchFamily="34" charset="0"/>
              <a:buNone/>
              <a:defRPr/>
            </a:pPr>
            <a:endParaRPr lang="zh-CN" altLang="en-US">
              <a:solidFill>
                <a:srgbClr val="294A5A"/>
              </a:solidFill>
            </a:endParaRPr>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ln>
        </p:spPr>
        <p:txBody>
          <a:bodyPr/>
          <a:lstStyle/>
          <a:p>
            <a:pPr>
              <a:buFont typeface="Arial" panose="020B0604020202020204" pitchFamily="34" charset="0"/>
              <a:buNone/>
            </a:pPr>
            <a:endParaRPr lang="zh-CN" altLang="en-US">
              <a:solidFill>
                <a:srgbClr val="294A5A"/>
              </a:solidFill>
            </a:endParaRPr>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ln>
        </p:spPr>
        <p:txBody>
          <a:bodyPr/>
          <a:lstStyle/>
          <a:p>
            <a:pPr>
              <a:buFont typeface="Arial" panose="020B0604020202020204" pitchFamily="34" charset="0"/>
              <a:buNone/>
            </a:pPr>
            <a:endParaRPr lang="zh-CN" altLang="en-US">
              <a:solidFill>
                <a:srgbClr val="294A5A"/>
              </a:solidFill>
            </a:endParaRPr>
          </a:p>
        </p:txBody>
      </p:sp>
    </p:spTree>
  </p:cSld>
  <p:clrMapOvr>
    <a:masterClrMapping/>
  </p:clrMapOvr>
  <p:transition spd="slow" advTm="8843">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p:nvPr/>
        </p:nvSpPr>
        <p:spPr bwMode="auto">
          <a:xfrm>
            <a:off x="1077913" y="2060574"/>
            <a:ext cx="10115550" cy="3240633"/>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8" name="TextBox 17"/>
          <p:cNvSpPr txBox="1"/>
          <p:nvPr/>
        </p:nvSpPr>
        <p:spPr>
          <a:xfrm>
            <a:off x="4081463" y="2133600"/>
            <a:ext cx="6913562" cy="3003515"/>
          </a:xfrm>
          <a:prstGeom prst="rect">
            <a:avLst/>
          </a:prstGeom>
          <a:noFill/>
        </p:spPr>
        <p:txBody>
          <a:bodyPr>
            <a:spAutoFit/>
          </a:bodyPr>
          <a:lstStyle/>
          <a:p>
            <a:pPr>
              <a:lnSpc>
                <a:spcPct val="150000"/>
              </a:lnSpc>
              <a:buFont typeface="Arial" panose="020B0604020202020204" pitchFamily="34" charset="0"/>
              <a:buNone/>
              <a:defRPr/>
            </a:pPr>
            <a:r>
              <a:rPr lang="zh-CN" altLang="en-US" sz="1600" b="1" dirty="0">
                <a:latin typeface="+mn-ea"/>
                <a:ea typeface="+mn-ea"/>
              </a:rPr>
              <a:t>（一）网络图</a:t>
            </a:r>
            <a:endParaRPr lang="zh-CN" altLang="en-US" sz="1600" b="1"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网络图是由箭线和节点按照一定规则组成的、用来表示工作 流程的有向、有序的网状图形。</a:t>
            </a:r>
            <a:endParaRPr lang="zh-CN" altLang="en-US" sz="1600" dirty="0">
              <a:latin typeface="+mn-ea"/>
              <a:ea typeface="+mn-ea"/>
            </a:endParaRPr>
          </a:p>
          <a:p>
            <a:pPr>
              <a:lnSpc>
                <a:spcPct val="150000"/>
              </a:lnSpc>
              <a:buFont typeface="Arial" panose="020B0604020202020204" pitchFamily="34" charset="0"/>
              <a:buNone/>
              <a:defRPr/>
            </a:pPr>
            <a:r>
              <a:rPr lang="zh-CN" altLang="en-US" sz="1600" b="1" dirty="0">
                <a:latin typeface="+mn-ea"/>
                <a:ea typeface="+mn-ea"/>
              </a:rPr>
              <a:t>（二）网络计划</a:t>
            </a:r>
            <a:endParaRPr lang="zh-CN" altLang="en-US" sz="1600" b="1"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网络计划是在网络图上加注工作的时间参数等而编制成的进度计划。</a:t>
            </a:r>
            <a:endParaRPr lang="zh-CN" altLang="en-US" sz="1600" dirty="0">
              <a:latin typeface="+mn-ea"/>
              <a:ea typeface="+mn-ea"/>
            </a:endParaRPr>
          </a:p>
          <a:p>
            <a:pPr>
              <a:lnSpc>
                <a:spcPct val="150000"/>
              </a:lnSpc>
              <a:buFont typeface="Arial" panose="020B0604020202020204" pitchFamily="34" charset="0"/>
              <a:buNone/>
              <a:defRPr/>
            </a:pPr>
            <a:r>
              <a:rPr lang="zh-CN" altLang="en-US" sz="1600" b="1" dirty="0">
                <a:latin typeface="+mn-ea"/>
                <a:ea typeface="+mn-ea"/>
              </a:rPr>
              <a:t>（三）网络计划技术</a:t>
            </a:r>
            <a:endParaRPr lang="zh-CN" altLang="en-US" sz="1600" b="1"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网络计划技术是用网络计划对工程的进度进行安排和控制，以保证实现预定目标。</a:t>
            </a:r>
            <a:endParaRPr lang="zh-CN" altLang="en-US" sz="1600" dirty="0">
              <a:solidFill>
                <a:schemeClr val="accent1"/>
              </a:solidFill>
              <a:latin typeface="+mn-ea"/>
              <a:ea typeface="+mn-ea"/>
            </a:endParaRPr>
          </a:p>
        </p:txBody>
      </p:sp>
      <p:sp>
        <p:nvSpPr>
          <p:cNvPr id="24" name="TextBox 23"/>
          <p:cNvSpPr txBox="1"/>
          <p:nvPr/>
        </p:nvSpPr>
        <p:spPr>
          <a:xfrm>
            <a:off x="985813" y="1058486"/>
            <a:ext cx="3960812" cy="369332"/>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二、网络计划的几个定义</a:t>
            </a:r>
            <a:endParaRPr lang="zh-CN" altLang="en-US" b="1" dirty="0">
              <a:latin typeface="+mn-ea"/>
              <a:ea typeface="+mn-ea"/>
            </a:endParaRPr>
          </a:p>
        </p:txBody>
      </p:sp>
      <p:sp>
        <p:nvSpPr>
          <p:cNvPr id="9" name="TextBox 54"/>
          <p:cNvSpPr txBox="1">
            <a:spLocks noChangeArrowheads="1"/>
          </p:cNvSpPr>
          <p:nvPr/>
        </p:nvSpPr>
        <p:spPr bwMode="auto">
          <a:xfrm>
            <a:off x="1355463" y="138160"/>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发展概况及基本概念</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TextBox 55"/>
          <p:cNvSpPr txBox="1">
            <a:spLocks noChangeArrowheads="1"/>
          </p:cNvSpPr>
          <p:nvPr/>
        </p:nvSpPr>
        <p:spPr bwMode="auto">
          <a:xfrm>
            <a:off x="-285750" y="140288"/>
            <a:ext cx="1497013" cy="338554"/>
          </a:xfrm>
          <a:prstGeom prst="rect">
            <a:avLst/>
          </a:prstGeom>
          <a:noFill/>
          <a:ln w="9525">
            <a:noFill/>
            <a:miter lim="800000"/>
          </a:ln>
        </p:spPr>
        <p:txBody>
          <a:bodyPr>
            <a:spAutoFit/>
          </a:bodyPr>
          <a:lstStyle/>
          <a:p>
            <a:pPr algn="r">
              <a:buFont typeface="Arial" panose="020B0604020202020204"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12" name="Freeform 10"/>
          <p:cNvSpPr>
            <a:spLocks noEditPoints="1"/>
          </p:cNvSpPr>
          <p:nvPr/>
        </p:nvSpPr>
        <p:spPr bwMode="auto">
          <a:xfrm>
            <a:off x="1468309" y="2060574"/>
            <a:ext cx="1394247"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solidFill>
          <a:ln w="9525">
            <a:noFill/>
            <a:round/>
          </a:ln>
        </p:spPr>
        <p:txBody>
          <a:bodyPr/>
          <a:lstStyle/>
          <a:p>
            <a:endParaRPr lang="zh-CN" altLang="en-US"/>
          </a:p>
        </p:txBody>
      </p:sp>
      <p:sp>
        <p:nvSpPr>
          <p:cNvPr id="13" name="TextBox 19"/>
          <p:cNvSpPr txBox="1"/>
          <p:nvPr/>
        </p:nvSpPr>
        <p:spPr>
          <a:xfrm>
            <a:off x="1863013" y="2306715"/>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2</a:t>
            </a:r>
            <a:endParaRPr lang="en-US" altLang="zh-CN" sz="4000" dirty="0">
              <a:solidFill>
                <a:srgbClr val="F8F8F8"/>
              </a:solidFill>
              <a:latin typeface="+mn-ea"/>
              <a:ea typeface="+mn-ea"/>
            </a:endParaRPr>
          </a:p>
        </p:txBody>
      </p:sp>
    </p:spTree>
  </p:cSld>
  <p:clrMapOvr>
    <a:masterClrMapping/>
  </p:clrMapOvr>
  <p:transition spd="slow" advTm="8191">
    <p:fade/>
  </p:transition>
  <p:timing>
    <p:tnLst>
      <p:par>
        <p:cTn id="1" dur="indefinite" restart="never" nodeType="tmRoot"/>
      </p:par>
    </p:tnLst>
  </p:timing>
</p:sld>
</file>

<file path=ppt/tags/tag1.xml><?xml version="1.0" encoding="utf-8"?>
<p:tagLst xmlns:p="http://schemas.openxmlformats.org/presentationml/2006/main">
  <p:tag name="MH" val="20150923222252"/>
  <p:tag name="MH_LIBRARY" val="GRAPHIC"/>
  <p:tag name="MH_ORDER" val="Straight Connector 4"/>
</p:tagLst>
</file>

<file path=ppt/tags/tag10.xml><?xml version="1.0" encoding="utf-8"?>
<p:tagLst xmlns:p="http://schemas.openxmlformats.org/presentationml/2006/main">
  <p:tag name="MH" val="20150923222252"/>
  <p:tag name="MH_LIBRARY" val="GRAPHIC"/>
  <p:tag name="MH_ORDER" val="Straight Connector 4"/>
</p:tagLst>
</file>

<file path=ppt/tags/tag11.xml><?xml version="1.0" encoding="utf-8"?>
<p:tagLst xmlns:p="http://schemas.openxmlformats.org/presentationml/2006/main">
  <p:tag name="MH" val="20150923222252"/>
  <p:tag name="MH_LIBRARY" val="GRAPHIC"/>
  <p:tag name="MH_ORDER" val="Straight Connector 6"/>
</p:tagLst>
</file>

<file path=ppt/tags/tag12.xml><?xml version="1.0" encoding="utf-8"?>
<p:tagLst xmlns:p="http://schemas.openxmlformats.org/presentationml/2006/main">
  <p:tag name="MH" val="20150923222252"/>
  <p:tag name="MH_LIBRARY" val="GRAPHIC"/>
  <p:tag name="MH_ORDER" val="Oval 8"/>
</p:tagLst>
</file>

<file path=ppt/tags/tag13.xml><?xml version="1.0" encoding="utf-8"?>
<p:tagLst xmlns:p="http://schemas.openxmlformats.org/presentationml/2006/main">
  <p:tag name="MH" val="20150923222252"/>
  <p:tag name="MH_LIBRARY" val="GRAPHIC"/>
  <p:tag name="MH_ORDER" val="Oval 7"/>
</p:tagLst>
</file>

<file path=ppt/tags/tag14.xml><?xml version="1.0" encoding="utf-8"?>
<p:tagLst xmlns:p="http://schemas.openxmlformats.org/presentationml/2006/main">
  <p:tag name="MH" val="20150923222252"/>
  <p:tag name="MH_LIBRARY" val="GRAPHIC"/>
  <p:tag name="MH_ORDER" val="Straight Connector 4"/>
</p:tagLst>
</file>

<file path=ppt/tags/tag15.xml><?xml version="1.0" encoding="utf-8"?>
<p:tagLst xmlns:p="http://schemas.openxmlformats.org/presentationml/2006/main">
  <p:tag name="MH" val="20150923222252"/>
  <p:tag name="MH_LIBRARY" val="GRAPHIC"/>
  <p:tag name="MH_ORDER" val="Straight Connector 6"/>
</p:tagLst>
</file>

<file path=ppt/tags/tag16.xml><?xml version="1.0" encoding="utf-8"?>
<p:tagLst xmlns:p="http://schemas.openxmlformats.org/presentationml/2006/main">
  <p:tag name="MH" val="20150923222252"/>
  <p:tag name="MH_LIBRARY" val="GRAPHIC"/>
  <p:tag name="MH_ORDER" val="Oval 8"/>
</p:tagLst>
</file>

<file path=ppt/tags/tag17.xml><?xml version="1.0" encoding="utf-8"?>
<p:tagLst xmlns:p="http://schemas.openxmlformats.org/presentationml/2006/main">
  <p:tag name="MH" val="20150923222252"/>
  <p:tag name="MH_LIBRARY" val="GRAPHIC"/>
  <p:tag name="MH_ORDER" val="Oval 7"/>
</p:tagLst>
</file>

<file path=ppt/tags/tag18.xml><?xml version="1.0" encoding="utf-8"?>
<p:tagLst xmlns:p="http://schemas.openxmlformats.org/presentationml/2006/main">
  <p:tag name="MH" val="20150923222252"/>
  <p:tag name="MH_LIBRARY" val="GRAPHIC"/>
  <p:tag name="MH_ORDER" val="Straight Connector 4"/>
</p:tagLst>
</file>

<file path=ppt/tags/tag19.xml><?xml version="1.0" encoding="utf-8"?>
<p:tagLst xmlns:p="http://schemas.openxmlformats.org/presentationml/2006/main">
  <p:tag name="MH" val="20150923222252"/>
  <p:tag name="MH_LIBRARY" val="GRAPHIC"/>
  <p:tag name="MH_ORDER" val="Straight Connector 6"/>
</p:tagLst>
</file>

<file path=ppt/tags/tag2.xml><?xml version="1.0" encoding="utf-8"?>
<p:tagLst xmlns:p="http://schemas.openxmlformats.org/presentationml/2006/main">
  <p:tag name="MH" val="20150923222252"/>
  <p:tag name="MH_LIBRARY" val="GRAPHIC"/>
  <p:tag name="MH_ORDER" val="Straight Connector 6"/>
</p:tagLst>
</file>

<file path=ppt/tags/tag20.xml><?xml version="1.0" encoding="utf-8"?>
<p:tagLst xmlns:p="http://schemas.openxmlformats.org/presentationml/2006/main">
  <p:tag name="MH" val="20150923222252"/>
  <p:tag name="MH_LIBRARY" val="GRAPHIC"/>
  <p:tag name="MH_ORDER" val="Oval 8"/>
</p:tagLst>
</file>

<file path=ppt/tags/tag21.xml><?xml version="1.0" encoding="utf-8"?>
<p:tagLst xmlns:p="http://schemas.openxmlformats.org/presentationml/2006/main">
  <p:tag name="MH" val="20150923222252"/>
  <p:tag name="MH_LIBRARY" val="GRAPHIC"/>
  <p:tag name="MH_ORDER" val="Oval 7"/>
</p:tagLst>
</file>

<file path=ppt/tags/tag22.xml><?xml version="1.0" encoding="utf-8"?>
<p:tagLst xmlns:p="http://schemas.openxmlformats.org/presentationml/2006/main">
  <p:tag name="MH" val="20150923222252"/>
  <p:tag name="MH_LIBRARY" val="GRAPHIC"/>
  <p:tag name="MH_ORDER" val="Straight Connector 4"/>
</p:tagLst>
</file>

<file path=ppt/tags/tag23.xml><?xml version="1.0" encoding="utf-8"?>
<p:tagLst xmlns:p="http://schemas.openxmlformats.org/presentationml/2006/main">
  <p:tag name="MH" val="20150923222252"/>
  <p:tag name="MH_LIBRARY" val="GRAPHIC"/>
  <p:tag name="MH_ORDER" val="Straight Connector 6"/>
</p:tagLst>
</file>

<file path=ppt/tags/tag24.xml><?xml version="1.0" encoding="utf-8"?>
<p:tagLst xmlns:p="http://schemas.openxmlformats.org/presentationml/2006/main">
  <p:tag name="MH" val="20150923222252"/>
  <p:tag name="MH_LIBRARY" val="GRAPHIC"/>
  <p:tag name="MH_ORDER" val="Oval 8"/>
</p:tagLst>
</file>

<file path=ppt/tags/tag25.xml><?xml version="1.0" encoding="utf-8"?>
<p:tagLst xmlns:p="http://schemas.openxmlformats.org/presentationml/2006/main">
  <p:tag name="MH" val="20150923222252"/>
  <p:tag name="MH_LIBRARY" val="GRAPHIC"/>
  <p:tag name="MH_ORDER" val="Oval 7"/>
</p:tagLst>
</file>

<file path=ppt/tags/tag3.xml><?xml version="1.0" encoding="utf-8"?>
<p:tagLst xmlns:p="http://schemas.openxmlformats.org/presentationml/2006/main">
  <p:tag name="MH" val="20150923222252"/>
  <p:tag name="MH_LIBRARY" val="GRAPHIC"/>
  <p:tag name="MH_ORDER" val="Oval 8"/>
</p:tagLst>
</file>

<file path=ppt/tags/tag4.xml><?xml version="1.0" encoding="utf-8"?>
<p:tagLst xmlns:p="http://schemas.openxmlformats.org/presentationml/2006/main">
  <p:tag name="MH" val="20150923222252"/>
  <p:tag name="MH_LIBRARY" val="GRAPHIC"/>
  <p:tag name="MH_ORDER" val="Oval 7"/>
</p:tagLst>
</file>

<file path=ppt/tags/tag5.xml><?xml version="1.0" encoding="utf-8"?>
<p:tagLst xmlns:p="http://schemas.openxmlformats.org/presentationml/2006/main">
  <p:tag name="MH" val="20150923222252"/>
  <p:tag name="MH_LIBRARY" val="GRAPHIC"/>
  <p:tag name="MH_ORDER" val="Straight Connector 4"/>
</p:tagLst>
</file>

<file path=ppt/tags/tag6.xml><?xml version="1.0" encoding="utf-8"?>
<p:tagLst xmlns:p="http://schemas.openxmlformats.org/presentationml/2006/main">
  <p:tag name="MH" val="20150923222252"/>
  <p:tag name="MH_LIBRARY" val="GRAPHIC"/>
  <p:tag name="MH_ORDER" val="Straight Connector 6"/>
</p:tagLst>
</file>

<file path=ppt/tags/tag7.xml><?xml version="1.0" encoding="utf-8"?>
<p:tagLst xmlns:p="http://schemas.openxmlformats.org/presentationml/2006/main">
  <p:tag name="MH" val="20150923222252"/>
  <p:tag name="MH_LIBRARY" val="GRAPHIC"/>
  <p:tag name="MH_ORDER" val="Oval 8"/>
</p:tagLst>
</file>

<file path=ppt/tags/tag8.xml><?xml version="1.0" encoding="utf-8"?>
<p:tagLst xmlns:p="http://schemas.openxmlformats.org/presentationml/2006/main">
  <p:tag name="MH" val="20150923222252"/>
  <p:tag name="MH_LIBRARY" val="GRAPHIC"/>
  <p:tag name="MH_ORDER" val="Oval 7"/>
</p:tagLst>
</file>

<file path=ppt/tags/tag9.xml><?xml version="1.0" encoding="utf-8"?>
<p:tagLst xmlns:p="http://schemas.openxmlformats.org/presentationml/2006/main">
  <p:tag name="TIMING" val="|8.3"/>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12260</Words>
  <Application>WPS 演示</Application>
  <PresentationFormat>自定义</PresentationFormat>
  <Paragraphs>960</Paragraphs>
  <Slides>80</Slides>
  <Notes>80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80</vt:i4>
      </vt:variant>
    </vt:vector>
  </HeadingPairs>
  <TitlesOfParts>
    <vt:vector size="97" baseType="lpstr">
      <vt:lpstr>Arial</vt:lpstr>
      <vt:lpstr>宋体</vt:lpstr>
      <vt:lpstr>Wingdings</vt:lpstr>
      <vt:lpstr>微软雅黑</vt:lpstr>
      <vt:lpstr>仿宋_GB2312</vt:lpstr>
      <vt:lpstr>仿宋</vt:lpstr>
      <vt:lpstr>仿宋_GB2312</vt:lpstr>
      <vt:lpstr>Calibri</vt:lpstr>
      <vt:lpstr>华文细黑</vt:lpstr>
      <vt:lpstr>方正粗黑宋简体</vt:lpstr>
      <vt:lpstr>方正卡通简体</vt:lpstr>
      <vt:lpstr>Impact</vt:lpstr>
      <vt:lpstr>黑体</vt:lpstr>
      <vt:lpstr>华文细黑</vt:lpstr>
      <vt:lpstr>Arial Unicode MS</vt:lpstr>
      <vt:lpstr>MS PGothic</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920</cp:revision>
  <dcterms:created xsi:type="dcterms:W3CDTF">2013-01-25T01:44:00Z</dcterms:created>
  <dcterms:modified xsi:type="dcterms:W3CDTF">2021-07-20T09:18:32Z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1145B430A24745FCA477564BDFFF30E7</vt:lpwstr>
  </property>
</Properties>
</file>